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5"/>
  </p:notesMasterIdLst>
  <p:sldIdLst>
    <p:sldId id="512" r:id="rId2"/>
    <p:sldId id="511" r:id="rId3"/>
    <p:sldId id="295" r:id="rId4"/>
    <p:sldId id="557" r:id="rId5"/>
    <p:sldId id="556" r:id="rId6"/>
    <p:sldId id="529" r:id="rId7"/>
    <p:sldId id="321" r:id="rId8"/>
    <p:sldId id="537" r:id="rId9"/>
    <p:sldId id="555" r:id="rId10"/>
    <p:sldId id="554" r:id="rId11"/>
    <p:sldId id="553" r:id="rId12"/>
    <p:sldId id="490" r:id="rId13"/>
    <p:sldId id="320" r:id="rId14"/>
    <p:sldId id="530" r:id="rId15"/>
    <p:sldId id="519" r:id="rId16"/>
    <p:sldId id="531" r:id="rId17"/>
    <p:sldId id="520" r:id="rId18"/>
    <p:sldId id="532" r:id="rId19"/>
    <p:sldId id="521" r:id="rId20"/>
    <p:sldId id="534" r:id="rId21"/>
    <p:sldId id="522" r:id="rId22"/>
    <p:sldId id="535" r:id="rId23"/>
    <p:sldId id="523" r:id="rId24"/>
    <p:sldId id="536" r:id="rId25"/>
    <p:sldId id="524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297" r:id="rId34"/>
    <p:sldId id="298" r:id="rId35"/>
    <p:sldId id="299" r:id="rId36"/>
    <p:sldId id="300" r:id="rId37"/>
    <p:sldId id="301" r:id="rId38"/>
    <p:sldId id="287" r:id="rId39"/>
    <p:sldId id="546" r:id="rId40"/>
    <p:sldId id="547" r:id="rId41"/>
    <p:sldId id="548" r:id="rId42"/>
    <p:sldId id="545" r:id="rId43"/>
    <p:sldId id="288" r:id="rId44"/>
    <p:sldId id="292" r:id="rId45"/>
    <p:sldId id="551" r:id="rId46"/>
    <p:sldId id="293" r:id="rId47"/>
    <p:sldId id="486" r:id="rId48"/>
    <p:sldId id="294" r:id="rId49"/>
    <p:sldId id="328" r:id="rId50"/>
    <p:sldId id="549" r:id="rId51"/>
    <p:sldId id="392" r:id="rId52"/>
    <p:sldId id="417" r:id="rId53"/>
    <p:sldId id="404" r:id="rId54"/>
    <p:sldId id="313" r:id="rId55"/>
    <p:sldId id="341" r:id="rId56"/>
    <p:sldId id="347" r:id="rId57"/>
    <p:sldId id="354" r:id="rId58"/>
    <p:sldId id="362" r:id="rId59"/>
    <p:sldId id="431" r:id="rId60"/>
    <p:sldId id="446" r:id="rId61"/>
    <p:sldId id="492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7" r:id="rId74"/>
    <p:sldId id="580" r:id="rId75"/>
    <p:sldId id="581" r:id="rId76"/>
    <p:sldId id="582" r:id="rId77"/>
    <p:sldId id="508" r:id="rId78"/>
    <p:sldId id="584" r:id="rId79"/>
    <p:sldId id="585" r:id="rId80"/>
    <p:sldId id="552" r:id="rId81"/>
    <p:sldId id="491" r:id="rId82"/>
    <p:sldId id="558" r:id="rId83"/>
    <p:sldId id="560" r:id="rId84"/>
    <p:sldId id="565" r:id="rId85"/>
    <p:sldId id="566" r:id="rId86"/>
    <p:sldId id="567" r:id="rId87"/>
    <p:sldId id="561" r:id="rId88"/>
    <p:sldId id="562" r:id="rId89"/>
    <p:sldId id="563" r:id="rId90"/>
    <p:sldId id="564" r:id="rId91"/>
    <p:sldId id="568" r:id="rId92"/>
    <p:sldId id="569" r:id="rId93"/>
    <p:sldId id="570" r:id="rId94"/>
    <p:sldId id="571" r:id="rId95"/>
    <p:sldId id="575" r:id="rId96"/>
    <p:sldId id="574" r:id="rId97"/>
    <p:sldId id="576" r:id="rId98"/>
    <p:sldId id="572" r:id="rId99"/>
    <p:sldId id="573" r:id="rId100"/>
    <p:sldId id="577" r:id="rId101"/>
    <p:sldId id="578" r:id="rId102"/>
    <p:sldId id="579" r:id="rId103"/>
    <p:sldId id="559" r:id="rId104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50000"/>
      </a:spcBef>
      <a:spcAft>
        <a:spcPct val="0"/>
      </a:spcAft>
      <a:buChar char="•"/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buChar char="•"/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buChar char="•"/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buChar char="•"/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buChar char="•"/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777777"/>
    <a:srgbClr val="FF66FF"/>
    <a:srgbClr val="0066FF"/>
    <a:srgbClr val="FF0000"/>
    <a:srgbClr val="006600"/>
    <a:srgbClr val="FFFF00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832" autoAdjust="0"/>
    <p:restoredTop sz="86949" autoAdjust="0"/>
  </p:normalViewPr>
  <p:slideViewPr>
    <p:cSldViewPr>
      <p:cViewPr varScale="1">
        <p:scale>
          <a:sx n="63" d="100"/>
          <a:sy n="63" d="100"/>
        </p:scale>
        <p:origin x="-147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4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i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i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i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i="0" smtClean="0"/>
            </a:lvl1pPr>
          </a:lstStyle>
          <a:p>
            <a:pPr>
              <a:defRPr/>
            </a:pPr>
            <a:fld id="{B35466D5-E9C4-4C74-A29D-17E4131B2D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7F63EA-44C6-4028-BC76-29F196448895}" type="slidenum">
              <a:rPr lang="en-US"/>
              <a:pPr/>
              <a:t>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D27D11-B9EF-4276-AFED-6A713E1C6970}" type="slidenum">
              <a:rPr lang="en-US"/>
              <a:pPr/>
              <a:t>51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1B8A7F-DCE1-45D1-BF4E-AC4C5B4EFF69}" type="slidenum">
              <a:rPr lang="en-US"/>
              <a:pPr/>
              <a:t>52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75BFB4-828C-4457-9057-2A697D8CC063}" type="slidenum">
              <a:rPr lang="en-US"/>
              <a:pPr/>
              <a:t>53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EC203-4639-4EB5-B059-BD9B63831585}" type="slidenum">
              <a:rPr lang="en-US"/>
              <a:pPr/>
              <a:t>54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A2D76A-FE3A-4B10-B0C0-28A3BE0199DD}" type="slidenum">
              <a:rPr lang="en-US"/>
              <a:pPr/>
              <a:t>55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794CBF-99B6-4099-839C-FF4A9AFFE6F1}" type="slidenum">
              <a:rPr lang="en-US"/>
              <a:pPr/>
              <a:t>56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ACA3F-CDBF-4EEA-B767-6CB371FD9247}" type="slidenum">
              <a:rPr lang="en-US"/>
              <a:pPr/>
              <a:t>57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EAC08F-37CE-4C0B-BE75-0CED22FC7567}" type="slidenum">
              <a:rPr lang="en-US"/>
              <a:pPr/>
              <a:t>58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AF0869-E8D4-4B23-A497-4065D30758CE}" type="slidenum">
              <a:rPr lang="en-US"/>
              <a:pPr/>
              <a:t>59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D19D56-E7F8-4889-A68F-5817F48DF0A4}" type="slidenum">
              <a:rPr lang="en-US"/>
              <a:pPr/>
              <a:t>60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16511C-4493-49A0-A997-7950011BEF40}" type="slidenum">
              <a:rPr lang="en-US"/>
              <a:pPr/>
              <a:t>33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37C73A-E866-42CE-9607-E1606D82A158}" type="slidenum">
              <a:rPr lang="en-US"/>
              <a:pPr/>
              <a:t>61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4F258B-5D17-4BCD-88ED-C8C8DBD9AB0B}" type="slidenum">
              <a:rPr lang="en-US"/>
              <a:pPr/>
              <a:t>62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EB4FF-A6DC-4518-ACD3-5CE78FCFD4BC}" type="slidenum">
              <a:rPr lang="en-US"/>
              <a:pPr/>
              <a:t>63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8FC9D-1F07-4DF4-9176-CDA53338BD17}" type="slidenum">
              <a:rPr lang="en-US"/>
              <a:pPr/>
              <a:t>64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412AE2-C3F7-4482-AC54-7C50B911FC2F}" type="slidenum">
              <a:rPr lang="en-US"/>
              <a:pPr/>
              <a:t>65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358414-31F7-4429-B426-8405BB950F88}" type="slidenum">
              <a:rPr lang="en-US"/>
              <a:pPr/>
              <a:t>66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7C396-10F1-414D-A9A7-EB9D20AAB8C3}" type="slidenum">
              <a:rPr lang="en-US"/>
              <a:pPr/>
              <a:t>67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0B1900-7DB1-441A-A69F-1BC472AF852D}" type="slidenum">
              <a:rPr lang="en-US"/>
              <a:pPr/>
              <a:t>68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D81306-D0D6-4281-B30B-B84A75162013}" type="slidenum">
              <a:rPr lang="en-US"/>
              <a:pPr/>
              <a:t>69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F4C221-51C5-4E38-8551-F639F9E0E007}" type="slidenum">
              <a:rPr lang="en-US"/>
              <a:pPr/>
              <a:t>70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FF62D-5278-4AFF-AC03-3F71A307F6FF}" type="slidenum">
              <a:rPr lang="en-US"/>
              <a:pPr/>
              <a:t>34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B48740-86F4-4C55-94C6-FE5379068D9F}" type="slidenum">
              <a:rPr lang="en-US"/>
              <a:pPr/>
              <a:t>71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48437-088C-4FA1-8288-7613C4AC1448}" type="slidenum">
              <a:rPr lang="en-US"/>
              <a:pPr/>
              <a:t>72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67D908-1EC3-4703-9395-773FDE1F426D}" type="slidenum">
              <a:rPr lang="en-US"/>
              <a:pPr/>
              <a:t>73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67D908-1EC3-4703-9395-773FDE1F426D}" type="slidenum">
              <a:rPr lang="en-US"/>
              <a:pPr/>
              <a:t>74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67D908-1EC3-4703-9395-773FDE1F426D}" type="slidenum">
              <a:rPr lang="en-US"/>
              <a:pPr/>
              <a:t>75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67D908-1EC3-4703-9395-773FDE1F426D}" type="slidenum">
              <a:rPr lang="en-US"/>
              <a:pPr/>
              <a:t>76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8B7EE-6F01-4126-8255-8675D01FE19A}" type="slidenum">
              <a:rPr lang="en-US"/>
              <a:pPr/>
              <a:t>77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8B7EE-6F01-4126-8255-8675D01FE19A}" type="slidenum">
              <a:rPr lang="en-US"/>
              <a:pPr/>
              <a:t>78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8B7EE-6F01-4126-8255-8675D01FE19A}" type="slidenum">
              <a:rPr lang="en-US"/>
              <a:pPr/>
              <a:t>79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416907-70CE-4325-BC56-4B053C9E8388}" type="slidenum">
              <a:rPr lang="en-US"/>
              <a:pPr/>
              <a:t>80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F45BF7-E7A6-4737-904D-A4C8C1B4CED1}" type="slidenum">
              <a:rPr lang="en-US"/>
              <a:pPr/>
              <a:t>35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83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7216E0-E9F9-4E31-8062-407EF9EFE72E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C563C4-7E61-4A4B-8FB6-189426FCC46C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42B832-6228-4DA9-B279-6BFCDA4CE212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90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92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93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96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CE6402-3EA5-4F40-B7CB-6405528AD39B}" type="slidenum">
              <a:rPr lang="en-US"/>
              <a:pPr/>
              <a:t>36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99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B3C1B-9174-4D99-A03D-CE3E2D84ED07}" type="slidenum">
              <a:rPr lang="en-US"/>
              <a:pPr/>
              <a:t>37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95493-7745-4E3A-8178-F73A5CC023FB}" type="slidenum">
              <a:rPr lang="en-US"/>
              <a:pPr/>
              <a:t>47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BA86D-A543-4AA5-8B9F-E7BDFBA9E7FF}" type="slidenum">
              <a:rPr lang="en-US"/>
              <a:pPr/>
              <a:t>49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5DBB4-58CA-49EC-AA11-2289BC94F9BC}" type="slidenum">
              <a:rPr lang="en-US"/>
              <a:pPr/>
              <a:t>50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mboo"/>
          <p:cNvPicPr>
            <a:picLocks noChangeAspect="1" noChangeArrowheads="1"/>
          </p:cNvPicPr>
          <p:nvPr/>
        </p:nvPicPr>
        <p:blipFill>
          <a:blip r:embed="rId2"/>
          <a:srcRect r="13792"/>
          <a:stretch>
            <a:fillRect/>
          </a:stretch>
        </p:blipFill>
        <p:spPr bwMode="ltGray">
          <a:xfrm>
            <a:off x="6292850" y="-1588"/>
            <a:ext cx="2857500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1158875"/>
            <a:ext cx="6248400" cy="1431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429000"/>
            <a:ext cx="6019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257175" y="6248400"/>
            <a:ext cx="16224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108200" y="6248400"/>
            <a:ext cx="2997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486400" y="6248400"/>
            <a:ext cx="1371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4704FD-D71C-493E-A882-4E5C20BC2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AAD25-930F-4E5E-8793-955069B0D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6450" y="320675"/>
            <a:ext cx="1885950" cy="5775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20675"/>
            <a:ext cx="5505450" cy="5775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682A9-D882-4387-8823-198C4FC5E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B893D-3E80-4B98-BA4E-34BC704FD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7DCCA-616F-45B7-8BD9-C5C6122CEB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67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0BA1A8-8AF9-4A2B-97F1-EE69263BBF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A2BDE-36D5-4000-9FAA-732844321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CCFFE-EDD6-432E-BE94-5EC3B6776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B15C3-75FF-40DD-BF5E-5F36B6340C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707513-9627-4553-A82E-BB02F693A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A0118-EB07-4C8E-A633-DB46B87CFA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mboo"/>
          <p:cNvPicPr>
            <a:picLocks noChangeAspect="1" noChangeArrowheads="1"/>
          </p:cNvPicPr>
          <p:nvPr/>
        </p:nvPicPr>
        <p:blipFill>
          <a:blip r:embed="rId13"/>
          <a:srcRect r="45976"/>
          <a:stretch>
            <a:fillRect/>
          </a:stretch>
        </p:blipFill>
        <p:spPr bwMode="ltGray">
          <a:xfrm>
            <a:off x="7353300" y="0"/>
            <a:ext cx="1790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20675"/>
            <a:ext cx="74676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84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i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 i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48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 i="0" smtClean="0"/>
            </a:lvl1pPr>
          </a:lstStyle>
          <a:p>
            <a:pPr>
              <a:defRPr/>
            </a:pPr>
            <a:fld id="{CD47A7AE-1581-4FD1-B300-240D663193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­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­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erisic@uns.ac.r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4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5.wav"/><Relationship Id="rId4" Type="http://schemas.openxmlformats.org/officeDocument/2006/relationships/audio" Target="../media/audio2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5.wav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audio" Target="../media/audio5.wav"/><Relationship Id="rId4" Type="http://schemas.openxmlformats.org/officeDocument/2006/relationships/audio" Target="../media/audio2.wav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erisic@uns.ac.r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720" y="1785926"/>
            <a:ext cx="8353425" cy="2985433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sz="4000" b="1" dirty="0" err="1" smtClean="0">
                <a:solidFill>
                  <a:srgbClr val="0066FF"/>
                </a:solidFill>
              </a:rPr>
              <a:t>U</a:t>
            </a:r>
            <a:r>
              <a:rPr lang="en-US" sz="4000" b="1" dirty="0" err="1" smtClean="0">
                <a:solidFill>
                  <a:schemeClr val="tx1"/>
                </a:solidFill>
              </a:rPr>
              <a:t>vod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rgbClr val="00B0F0"/>
                </a:solidFill>
              </a:rPr>
              <a:t>u</a:t>
            </a:r>
            <a:r>
              <a:rPr lang="en-US" sz="4000" b="1" dirty="0" smtClean="0">
                <a:solidFill>
                  <a:srgbClr val="0066FF"/>
                </a:solidFill>
              </a:rPr>
              <a:t> </a:t>
            </a:r>
            <a:r>
              <a:rPr lang="sr-Latn-CS" sz="4000" dirty="0" smtClean="0"/>
              <a:t> </a:t>
            </a:r>
            <a:r>
              <a:rPr lang="sr-Latn-CS" sz="4000" b="1" dirty="0" smtClean="0">
                <a:solidFill>
                  <a:srgbClr val="0066FF"/>
                </a:solidFill>
              </a:rPr>
              <a:t>S</a:t>
            </a:r>
            <a:r>
              <a:rPr lang="sr-Latn-CS" sz="4000" dirty="0" smtClean="0"/>
              <a:t>oftversko </a:t>
            </a:r>
            <a:r>
              <a:rPr lang="sr-Latn-CS" sz="4000" b="1" dirty="0" smtClean="0">
                <a:solidFill>
                  <a:srgbClr val="0066FF"/>
                </a:solidFill>
              </a:rPr>
              <a:t>I</a:t>
            </a:r>
            <a:r>
              <a:rPr lang="sr-Latn-CS" sz="4000" dirty="0" smtClean="0"/>
              <a:t>nženjerstv</a:t>
            </a:r>
            <a:r>
              <a:rPr lang="en-US" sz="4000" dirty="0" smtClean="0"/>
              <a:t>o</a:t>
            </a:r>
            <a:r>
              <a:rPr lang="en-US" sz="4000" i="1" dirty="0" smtClean="0"/>
              <a:t> </a:t>
            </a:r>
            <a:r>
              <a:rPr lang="en-US" sz="4000" dirty="0" smtClean="0"/>
              <a:t>(</a:t>
            </a:r>
            <a:r>
              <a:rPr lang="en-US" sz="4000" dirty="0" err="1" smtClean="0"/>
              <a:t>UuSI</a:t>
            </a:r>
            <a:r>
              <a:rPr lang="en-US" sz="4000" dirty="0" smtClean="0"/>
              <a:t>)</a:t>
            </a:r>
            <a:r>
              <a:rPr lang="sr-Latn-RS" sz="4000" dirty="0" smtClean="0"/>
              <a:t/>
            </a:r>
            <a:br>
              <a:rPr lang="sr-Latn-RS" sz="4000" dirty="0" smtClean="0"/>
            </a:b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i="1" dirty="0" smtClean="0"/>
              <a:t>Introduction to Software Engineering </a:t>
            </a:r>
            <a:r>
              <a:rPr lang="en-US" sz="3200" dirty="0" smtClean="0"/>
              <a:t>(ISE)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5084763"/>
            <a:ext cx="6019800" cy="1219200"/>
          </a:xfrm>
        </p:spPr>
        <p:txBody>
          <a:bodyPr/>
          <a:lstStyle/>
          <a:p>
            <a:pPr eaLnBrk="1" hangingPunct="1"/>
            <a:r>
              <a:rPr lang="en-US" dirty="0" smtClean="0"/>
              <a:t>Prof.</a:t>
            </a:r>
            <a:r>
              <a:rPr lang="sr-Latn-R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Branko</a:t>
            </a:r>
            <a:r>
              <a:rPr lang="en-US" dirty="0" smtClean="0"/>
              <a:t> </a:t>
            </a:r>
            <a:r>
              <a:rPr lang="en-US" dirty="0" err="1" smtClean="0"/>
              <a:t>Peri</a:t>
            </a:r>
            <a:r>
              <a:rPr lang="sr-Latn-CS" dirty="0" smtClean="0"/>
              <a:t>šić</a:t>
            </a:r>
          </a:p>
          <a:p>
            <a:pPr eaLnBrk="1" hangingPunct="1"/>
            <a:r>
              <a:rPr lang="sr-Latn-CS" b="1" dirty="0" smtClean="0">
                <a:hlinkClick r:id="rId2"/>
              </a:rPr>
              <a:t>perisic@uns.ac.</a:t>
            </a:r>
            <a:r>
              <a:rPr lang="en-US" b="1" dirty="0" err="1" smtClean="0">
                <a:hlinkClick r:id="rId2"/>
              </a:rPr>
              <a:t>rs</a:t>
            </a:r>
            <a:endParaRPr lang="en-US" b="1" dirty="0" smtClean="0"/>
          </a:p>
        </p:txBody>
      </p:sp>
      <p:pic>
        <p:nvPicPr>
          <p:cNvPr id="4100" name="Picture 4" descr="ftn_zna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60350"/>
            <a:ext cx="123507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 descr="cezar_ne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1725" y="260350"/>
            <a:ext cx="11445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Agile Software Development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1013" y="6065838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4" name="Picture 2" descr="Dilbert comic on extreme programm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928670"/>
            <a:ext cx="7858180" cy="2813230"/>
          </a:xfrm>
          <a:prstGeom prst="rect">
            <a:avLst/>
          </a:prstGeom>
          <a:noFill/>
        </p:spPr>
      </p:pic>
      <p:pic>
        <p:nvPicPr>
          <p:cNvPr id="136196" name="Picture 4" descr="dilbert_user_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357562"/>
            <a:ext cx="7358114" cy="329515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BDD </a:t>
            </a:r>
            <a:r>
              <a:rPr lang="en-US" sz="3200" b="1" dirty="0" err="1" smtClean="0"/>
              <a:t>Konceptualni</a:t>
            </a:r>
            <a:r>
              <a:rPr lang="en-US" sz="3200" b="1" dirty="0" smtClean="0"/>
              <a:t> model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6710" y="578645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866525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285728"/>
            <a:ext cx="8486804" cy="584775"/>
          </a:xfrm>
        </p:spPr>
        <p:txBody>
          <a:bodyPr/>
          <a:lstStyle/>
          <a:p>
            <a:pPr eaLnBrk="1" hangingPunct="1"/>
            <a:r>
              <a:rPr lang="sr-Latn-CS" sz="3200" dirty="0" smtClean="0"/>
              <a:t>Proces jediničnog testiranja</a:t>
            </a:r>
            <a:endParaRPr lang="en-US" sz="3200" dirty="0" smtClean="0"/>
          </a:p>
        </p:txBody>
      </p:sp>
      <p:pic>
        <p:nvPicPr>
          <p:cNvPr id="762883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1592263"/>
            <a:ext cx="2320925" cy="2451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6288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6350" y="1919288"/>
            <a:ext cx="2298700" cy="162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62885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4286256"/>
            <a:ext cx="1219200" cy="1863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3440113" y="2238375"/>
            <a:ext cx="1447800" cy="154781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62887" name="Rectangle 7"/>
          <p:cNvSpPr>
            <a:spLocks noChangeArrowheads="1"/>
          </p:cNvSpPr>
          <p:nvPr/>
        </p:nvSpPr>
        <p:spPr bwMode="auto">
          <a:xfrm>
            <a:off x="3471862" y="2276475"/>
            <a:ext cx="1600204" cy="1438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9509" tIns="48882" rIns="99509" bIns="48882">
            <a:spAutoFit/>
          </a:bodyPr>
          <a:lstStyle/>
          <a:p>
            <a:pPr algn="ctr" defTabSz="1004888" eaLnBrk="0" hangingPunct="0">
              <a:lnSpc>
                <a:spcPct val="75000"/>
              </a:lnSpc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Klasa  </a:t>
            </a:r>
          </a:p>
          <a:p>
            <a:pPr algn="ctr" defTabSz="1004888" eaLnBrk="0" hangingPunct="0">
              <a:lnSpc>
                <a:spcPct val="75000"/>
              </a:lnSpc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koja se </a:t>
            </a:r>
          </a:p>
          <a:p>
            <a:pPr algn="ctr" defTabSz="1004888" eaLnBrk="0" hangingPunct="0">
              <a:lnSpc>
                <a:spcPct val="75000"/>
              </a:lnSpc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testira</a:t>
            </a:r>
            <a:endParaRPr lang="en-US" sz="2600" b="1" dirty="0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4625975" y="4529138"/>
            <a:ext cx="1643536" cy="498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9509" tIns="48882" rIns="99509" bIns="48882">
            <a:spAutoFit/>
          </a:bodyPr>
          <a:lstStyle/>
          <a:p>
            <a:pPr defTabSz="1004888" eaLnBrk="0" hangingPunct="0"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Test slučaj</a:t>
            </a:r>
            <a:endParaRPr lang="en-US" sz="2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2889" name="AutoShape 9"/>
          <p:cNvSpPr>
            <a:spLocks noChangeArrowheads="1"/>
          </p:cNvSpPr>
          <p:nvPr/>
        </p:nvSpPr>
        <p:spPr bwMode="auto">
          <a:xfrm>
            <a:off x="2957513" y="2724150"/>
            <a:ext cx="419100" cy="371475"/>
          </a:xfrm>
          <a:prstGeom prst="rightArrow">
            <a:avLst>
              <a:gd name="adj1" fmla="val 50000"/>
              <a:gd name="adj2" fmla="val 56415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2890" name="AutoShape 10"/>
          <p:cNvSpPr>
            <a:spLocks noChangeArrowheads="1"/>
          </p:cNvSpPr>
          <p:nvPr/>
        </p:nvSpPr>
        <p:spPr bwMode="auto">
          <a:xfrm>
            <a:off x="5078413" y="2695575"/>
            <a:ext cx="660400" cy="371475"/>
          </a:xfrm>
          <a:prstGeom prst="rightArrow">
            <a:avLst>
              <a:gd name="adj1" fmla="val 50000"/>
              <a:gd name="adj2" fmla="val 88897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2891" name="Rectangle 11"/>
          <p:cNvSpPr>
            <a:spLocks noChangeArrowheads="1"/>
          </p:cNvSpPr>
          <p:nvPr/>
        </p:nvSpPr>
        <p:spPr bwMode="auto">
          <a:xfrm>
            <a:off x="6276975" y="3543300"/>
            <a:ext cx="1332682" cy="498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9509" tIns="48882" rIns="99509" bIns="48882">
            <a:spAutoFit/>
          </a:bodyPr>
          <a:lstStyle/>
          <a:p>
            <a:pPr defTabSz="1004888" eaLnBrk="0" hangingPunct="0"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rezultati</a:t>
            </a:r>
            <a:endParaRPr lang="en-US" sz="2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2892" name="AutoShape 12"/>
          <p:cNvSpPr>
            <a:spLocks noChangeArrowheads="1"/>
          </p:cNvSpPr>
          <p:nvPr/>
        </p:nvSpPr>
        <p:spPr bwMode="auto">
          <a:xfrm rot="-5400000">
            <a:off x="3863177" y="3852071"/>
            <a:ext cx="357187" cy="3683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62893" name="Rectangle 13"/>
          <p:cNvSpPr>
            <a:spLocks noChangeArrowheads="1"/>
          </p:cNvSpPr>
          <p:nvPr/>
        </p:nvSpPr>
        <p:spPr bwMode="auto">
          <a:xfrm>
            <a:off x="1057275" y="4162425"/>
            <a:ext cx="1021571" cy="4188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9509" tIns="48882" rIns="99509" bIns="48882">
            <a:spAutoFit/>
          </a:bodyPr>
          <a:lstStyle/>
          <a:p>
            <a:pPr defTabSz="1004888" eaLnBrk="0" hangingPunct="0">
              <a:lnSpc>
                <a:spcPct val="80000"/>
              </a:lnSpc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Tester</a:t>
            </a:r>
            <a:endParaRPr lang="en-US" sz="2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2894" name="AutoShape 14"/>
          <p:cNvSpPr>
            <a:spLocks noChangeArrowheads="1"/>
          </p:cNvSpPr>
          <p:nvPr/>
        </p:nvSpPr>
        <p:spPr bwMode="auto">
          <a:xfrm rot="8345476">
            <a:off x="5791200" y="4178300"/>
            <a:ext cx="660400" cy="371475"/>
          </a:xfrm>
          <a:prstGeom prst="rightArrow">
            <a:avLst>
              <a:gd name="adj1" fmla="val 50000"/>
              <a:gd name="adj2" fmla="val 88897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2895" name="Rectangle 15"/>
          <p:cNvSpPr>
            <a:spLocks noChangeArrowheads="1"/>
          </p:cNvSpPr>
          <p:nvPr/>
        </p:nvSpPr>
        <p:spPr bwMode="auto">
          <a:xfrm>
            <a:off x="3563938" y="1700213"/>
            <a:ext cx="1090629" cy="498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9509" tIns="48882" rIns="99509" bIns="48882">
            <a:spAutoFit/>
          </a:bodyPr>
          <a:lstStyle/>
          <a:p>
            <a:pPr defTabSz="1004888" eaLnBrk="0" hangingPunct="0">
              <a:buNone/>
              <a:defRPr/>
            </a:pPr>
            <a:r>
              <a:rPr lang="sr-Latn-CS" sz="2600" b="1">
                <a:effectLst>
                  <a:outerShdw blurRad="38100" dist="38100" dir="2700000" algn="tl">
                    <a:srgbClr val="C0C0C0"/>
                  </a:outerShdw>
                </a:effectLst>
              </a:rPr>
              <a:t>Kako</a:t>
            </a:r>
            <a:r>
              <a:rPr lang="en-US" sz="2600" b="1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  <p:sp>
        <p:nvSpPr>
          <p:cNvPr id="762896" name="Rectangle 16"/>
          <p:cNvSpPr>
            <a:spLocks noChangeArrowheads="1"/>
          </p:cNvSpPr>
          <p:nvPr/>
        </p:nvSpPr>
        <p:spPr bwMode="auto">
          <a:xfrm>
            <a:off x="6588125" y="4581525"/>
            <a:ext cx="1225550" cy="892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9509" tIns="48882" rIns="99509" bIns="48882">
            <a:spAutoFit/>
          </a:bodyPr>
          <a:lstStyle/>
          <a:p>
            <a:pPr defTabSz="1004888" eaLnBrk="0" hangingPunct="0">
              <a:buNone/>
              <a:defRPr/>
            </a:pPr>
            <a:r>
              <a:rPr lang="sr-Latn-C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Zašto ciklus</a:t>
            </a:r>
            <a:r>
              <a:rPr lang="en-US" sz="2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6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6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2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2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6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6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6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6" grpId="0" animBg="1"/>
      <p:bldP spid="762887" grpId="0"/>
      <p:bldP spid="762888" grpId="0"/>
      <p:bldP spid="762889" grpId="0" animBg="1"/>
      <p:bldP spid="762890" grpId="0" animBg="1"/>
      <p:bldP spid="762891" grpId="0"/>
      <p:bldP spid="762892" grpId="0" animBg="1"/>
      <p:bldP spid="762893" grpId="0"/>
      <p:bldP spid="762894" grpId="0" animBg="1"/>
      <p:bldP spid="762895" grpId="0"/>
      <p:bldP spid="76289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48"/>
          <p:cNvGrpSpPr>
            <a:grpSpLocks/>
          </p:cNvGrpSpPr>
          <p:nvPr/>
        </p:nvGrpSpPr>
        <p:grpSpPr bwMode="auto">
          <a:xfrm>
            <a:off x="714348" y="428604"/>
            <a:ext cx="7929618" cy="5970592"/>
            <a:chOff x="340" y="754"/>
            <a:chExt cx="4400" cy="3356"/>
          </a:xfrm>
        </p:grpSpPr>
        <p:grpSp>
          <p:nvGrpSpPr>
            <p:cNvPr id="36" name="Group 46"/>
            <p:cNvGrpSpPr>
              <a:grpSpLocks/>
            </p:cNvGrpSpPr>
            <p:nvPr/>
          </p:nvGrpSpPr>
          <p:grpSpPr bwMode="auto">
            <a:xfrm>
              <a:off x="340" y="754"/>
              <a:ext cx="4400" cy="3356"/>
              <a:chOff x="340" y="754"/>
              <a:chExt cx="4400" cy="3356"/>
            </a:xfrm>
          </p:grpSpPr>
          <p:sp>
            <p:nvSpPr>
              <p:cNvPr id="38" name="Rectangle 17"/>
              <p:cNvSpPr>
                <a:spLocks noChangeArrowheads="1"/>
              </p:cNvSpPr>
              <p:nvPr/>
            </p:nvSpPr>
            <p:spPr bwMode="auto">
              <a:xfrm>
                <a:off x="340" y="754"/>
                <a:ext cx="4400" cy="3356"/>
              </a:xfrm>
              <a:prstGeom prst="rect">
                <a:avLst/>
              </a:prstGeom>
              <a:solidFill>
                <a:srgbClr val="00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39" name="Group 18"/>
              <p:cNvGrpSpPr>
                <a:grpSpLocks/>
              </p:cNvGrpSpPr>
              <p:nvPr/>
            </p:nvGrpSpPr>
            <p:grpSpPr bwMode="auto">
              <a:xfrm>
                <a:off x="431" y="1389"/>
                <a:ext cx="4162" cy="2177"/>
                <a:chOff x="1021" y="1510"/>
                <a:chExt cx="4162" cy="2177"/>
              </a:xfrm>
            </p:grpSpPr>
            <p:sp>
              <p:nvSpPr>
                <p:cNvPr id="40" name="Rectangle 19"/>
                <p:cNvSpPr>
                  <a:spLocks noChangeArrowheads="1"/>
                </p:cNvSpPr>
                <p:nvPr/>
              </p:nvSpPr>
              <p:spPr bwMode="auto">
                <a:xfrm>
                  <a:off x="1280" y="2204"/>
                  <a:ext cx="649" cy="477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Rectangle 20"/>
                <p:cNvSpPr>
                  <a:spLocks noChangeArrowheads="1"/>
                </p:cNvSpPr>
                <p:nvPr/>
              </p:nvSpPr>
              <p:spPr bwMode="auto">
                <a:xfrm>
                  <a:off x="1304" y="2347"/>
                  <a:ext cx="469" cy="20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sr-Latn-CS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Modul</a:t>
                  </a:r>
                  <a:endParaRPr lang="en-US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42" name="Rectangle 21"/>
                <p:cNvSpPr>
                  <a:spLocks noChangeArrowheads="1"/>
                </p:cNvSpPr>
                <p:nvPr/>
              </p:nvSpPr>
              <p:spPr bwMode="auto">
                <a:xfrm>
                  <a:off x="1021" y="2919"/>
                  <a:ext cx="490" cy="391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Rectangle 22"/>
                <p:cNvSpPr>
                  <a:spLocks noChangeArrowheads="1"/>
                </p:cNvSpPr>
                <p:nvPr/>
              </p:nvSpPr>
              <p:spPr bwMode="auto">
                <a:xfrm>
                  <a:off x="1619" y="2919"/>
                  <a:ext cx="490" cy="391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4" name="Rectangle 23"/>
                <p:cNvSpPr>
                  <a:spLocks noChangeArrowheads="1"/>
                </p:cNvSpPr>
                <p:nvPr/>
              </p:nvSpPr>
              <p:spPr bwMode="auto">
                <a:xfrm>
                  <a:off x="1813" y="1510"/>
                  <a:ext cx="1089" cy="491"/>
                </a:xfrm>
                <a:prstGeom prst="rect">
                  <a:avLst/>
                </a:prstGeom>
                <a:solidFill>
                  <a:schemeClr val="accent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5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630" y="2012"/>
                  <a:ext cx="497" cy="18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255" y="2692"/>
                  <a:ext cx="324" cy="22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26"/>
                <p:cNvSpPr>
                  <a:spLocks noChangeShapeType="1"/>
                </p:cNvSpPr>
                <p:nvPr/>
              </p:nvSpPr>
              <p:spPr bwMode="auto">
                <a:xfrm>
                  <a:off x="1637" y="2692"/>
                  <a:ext cx="223" cy="22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52" y="3009"/>
                  <a:ext cx="362" cy="20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en-US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stub</a:t>
                  </a:r>
                </a:p>
              </p:txBody>
            </p:sp>
            <p:sp>
              <p:nvSpPr>
                <p:cNvPr id="49" name="Rectangle 28"/>
                <p:cNvSpPr>
                  <a:spLocks noChangeArrowheads="1"/>
                </p:cNvSpPr>
                <p:nvPr/>
              </p:nvSpPr>
              <p:spPr bwMode="auto">
                <a:xfrm>
                  <a:off x="1665" y="3002"/>
                  <a:ext cx="362" cy="20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en-US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stub</a:t>
                  </a:r>
                </a:p>
              </p:txBody>
            </p:sp>
            <p:sp>
              <p:nvSpPr>
                <p:cNvPr id="50" name="Rectangle 29"/>
                <p:cNvSpPr>
                  <a:spLocks noChangeArrowheads="1"/>
                </p:cNvSpPr>
                <p:nvPr/>
              </p:nvSpPr>
              <p:spPr bwMode="auto">
                <a:xfrm>
                  <a:off x="2104" y="1628"/>
                  <a:ext cx="518" cy="20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sr-Latn-CS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drajver</a:t>
                  </a:r>
                  <a:endParaRPr lang="en-US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1" name="Rectangle 30"/>
                <p:cNvSpPr>
                  <a:spLocks noChangeArrowheads="1"/>
                </p:cNvSpPr>
                <p:nvPr/>
              </p:nvSpPr>
              <p:spPr bwMode="auto">
                <a:xfrm>
                  <a:off x="3452" y="1883"/>
                  <a:ext cx="567" cy="3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en-US" sz="1600" b="1" dirty="0" err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interf</a:t>
                  </a:r>
                  <a:r>
                    <a:rPr lang="sr-Latn-C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ejs</a:t>
                  </a:r>
                  <a:r>
                    <a:rPr lang="en-U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 </a:t>
                  </a:r>
                </a:p>
                <a:p>
                  <a:pPr defTabSz="825500" eaLnBrk="0" hangingPunct="0">
                    <a:defRPr/>
                  </a:pPr>
                  <a:endParaRPr lang="en-US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2" name="Rectangle 31"/>
                <p:cNvSpPr>
                  <a:spLocks noChangeArrowheads="1"/>
                </p:cNvSpPr>
                <p:nvPr/>
              </p:nvSpPr>
              <p:spPr bwMode="auto">
                <a:xfrm>
                  <a:off x="3452" y="2107"/>
                  <a:ext cx="1731" cy="3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sr-Latn-C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lokalne strukture </a:t>
                  </a:r>
                </a:p>
                <a:p>
                  <a:pPr defTabSz="825500" eaLnBrk="0" hangingPunct="0">
                    <a:buNone/>
                    <a:defRPr/>
                  </a:pPr>
                  <a:r>
                    <a:rPr lang="sr-Latn-C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podataka</a:t>
                  </a:r>
                  <a:endParaRPr lang="en-US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3" name="Rectangle 32"/>
                <p:cNvSpPr>
                  <a:spLocks noChangeArrowheads="1"/>
                </p:cNvSpPr>
                <p:nvPr/>
              </p:nvSpPr>
              <p:spPr bwMode="auto">
                <a:xfrm>
                  <a:off x="3452" y="1869"/>
                  <a:ext cx="102" cy="35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defRPr/>
                  </a:pPr>
                  <a:endParaRPr 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  <a:p>
                  <a:pPr defTabSz="825500" eaLnBrk="0" hangingPunct="0">
                    <a:defRPr/>
                  </a:pPr>
                  <a:endParaRPr 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4" name="Rectangle 33"/>
                <p:cNvSpPr>
                  <a:spLocks noChangeArrowheads="1"/>
                </p:cNvSpPr>
                <p:nvPr/>
              </p:nvSpPr>
              <p:spPr bwMode="auto">
                <a:xfrm>
                  <a:off x="3452" y="2230"/>
                  <a:ext cx="102" cy="35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defRPr/>
                  </a:pPr>
                  <a:endParaRPr 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  <a:p>
                  <a:pPr defTabSz="825500" eaLnBrk="0" hangingPunct="0">
                    <a:defRPr/>
                  </a:pPr>
                  <a:endParaRPr 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5" name="Rectangle 34"/>
                <p:cNvSpPr>
                  <a:spLocks noChangeArrowheads="1"/>
                </p:cNvSpPr>
                <p:nvPr/>
              </p:nvSpPr>
              <p:spPr bwMode="auto">
                <a:xfrm>
                  <a:off x="3452" y="2563"/>
                  <a:ext cx="1072" cy="3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sr-Latn-C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nezavisne putanje</a:t>
                  </a:r>
                  <a:endParaRPr lang="en-US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  <a:p>
                  <a:pPr defTabSz="825500" eaLnBrk="0" hangingPunct="0">
                    <a:defRPr/>
                  </a:pPr>
                  <a:endParaRPr lang="en-US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6" name="Rectangle 35"/>
                <p:cNvSpPr>
                  <a:spLocks noChangeArrowheads="1"/>
                </p:cNvSpPr>
                <p:nvPr/>
              </p:nvSpPr>
              <p:spPr bwMode="auto">
                <a:xfrm>
                  <a:off x="3452" y="2707"/>
                  <a:ext cx="102" cy="35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defRPr/>
                  </a:pPr>
                  <a:endParaRPr 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  <a:p>
                  <a:pPr defTabSz="825500" eaLnBrk="0" hangingPunct="0">
                    <a:defRPr/>
                  </a:pPr>
                  <a:endParaRPr 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57" name="Rectangle 36"/>
                <p:cNvSpPr>
                  <a:spLocks noChangeArrowheads="1"/>
                </p:cNvSpPr>
                <p:nvPr/>
              </p:nvSpPr>
              <p:spPr bwMode="auto">
                <a:xfrm>
                  <a:off x="3452" y="2772"/>
                  <a:ext cx="1194" cy="3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sr-Latn-C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putanje rukovalaca </a:t>
                  </a:r>
                </a:p>
                <a:p>
                  <a:pPr defTabSz="825500" eaLnBrk="0" hangingPunct="0">
                    <a:buNone/>
                    <a:defRPr/>
                  </a:pPr>
                  <a:r>
                    <a:rPr lang="sr-Latn-CS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greškama</a:t>
                  </a:r>
                  <a:endParaRPr lang="en-US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pic>
              <p:nvPicPr>
                <p:cNvPr id="58" name="Picture 37"/>
                <p:cNvPicPr>
                  <a:picLocks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2456" y="2739"/>
                  <a:ext cx="692" cy="94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9" name="Rectangle 38"/>
                <p:cNvSpPr>
                  <a:spLocks noChangeArrowheads="1"/>
                </p:cNvSpPr>
                <p:nvPr/>
              </p:nvSpPr>
              <p:spPr bwMode="auto">
                <a:xfrm>
                  <a:off x="3157" y="3397"/>
                  <a:ext cx="859" cy="23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81619" tIns="40094" rIns="81619" bIns="40094">
                  <a:spAutoFit/>
                </a:bodyPr>
                <a:lstStyle/>
                <a:p>
                  <a:pPr defTabSz="825500" eaLnBrk="0" hangingPunct="0">
                    <a:buNone/>
                    <a:defRPr/>
                  </a:pPr>
                  <a:r>
                    <a:rPr lang="en-US" sz="22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test </a:t>
                  </a:r>
                  <a:r>
                    <a:rPr lang="sr-Latn-CS" sz="22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Helvetica" pitchFamily="34" charset="0"/>
                    </a:rPr>
                    <a:t>slučaj</a:t>
                  </a:r>
                  <a:endParaRPr lang="en-US" sz="22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Helvetica" pitchFamily="34" charset="0"/>
                  </a:endParaRPr>
                </a:p>
              </p:txBody>
            </p:sp>
            <p:sp>
              <p:nvSpPr>
                <p:cNvPr id="60" name="AutoShape 39"/>
                <p:cNvSpPr>
                  <a:spLocks noChangeArrowheads="1"/>
                </p:cNvSpPr>
                <p:nvPr/>
              </p:nvSpPr>
              <p:spPr bwMode="auto">
                <a:xfrm rot="16200000">
                  <a:off x="2461" y="2245"/>
                  <a:ext cx="650" cy="216"/>
                </a:xfrm>
                <a:prstGeom prst="rightArrow">
                  <a:avLst>
                    <a:gd name="adj1" fmla="val 50000"/>
                    <a:gd name="adj2" fmla="val 150477"/>
                  </a:avLst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1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804" y="1981"/>
                  <a:ext cx="627" cy="498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826" y="2197"/>
                  <a:ext cx="598" cy="282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33" y="2407"/>
                  <a:ext cx="584" cy="8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43"/>
                <p:cNvSpPr>
                  <a:spLocks noChangeShapeType="1"/>
                </p:cNvSpPr>
                <p:nvPr/>
              </p:nvSpPr>
              <p:spPr bwMode="auto">
                <a:xfrm>
                  <a:off x="2840" y="2508"/>
                  <a:ext cx="613" cy="123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44"/>
                <p:cNvSpPr>
                  <a:spLocks noChangeShapeType="1"/>
                </p:cNvSpPr>
                <p:nvPr/>
              </p:nvSpPr>
              <p:spPr bwMode="auto">
                <a:xfrm>
                  <a:off x="2833" y="2487"/>
                  <a:ext cx="620" cy="354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45"/>
                <p:cNvSpPr>
                  <a:spLocks noChangeShapeType="1"/>
                </p:cNvSpPr>
                <p:nvPr/>
              </p:nvSpPr>
              <p:spPr bwMode="auto">
                <a:xfrm>
                  <a:off x="2278" y="2024"/>
                  <a:ext cx="0" cy="1663"/>
                </a:xfrm>
                <a:prstGeom prst="line">
                  <a:avLst/>
                </a:prstGeom>
                <a:noFill/>
                <a:ln w="76200">
                  <a:solidFill>
                    <a:schemeClr val="tx2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7" name="WordArt 47"/>
            <p:cNvSpPr>
              <a:spLocks noChangeArrowheads="1" noChangeShapeType="1" noTextEdit="1"/>
            </p:cNvSpPr>
            <p:nvPr/>
          </p:nvSpPr>
          <p:spPr bwMode="auto">
            <a:xfrm>
              <a:off x="612" y="890"/>
              <a:ext cx="3732" cy="3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buNone/>
              </a:pPr>
              <a:r>
                <a:rPr lang="en-US" sz="3600" kern="10" dirty="0" err="1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79999"/>
                      </a:srgbClr>
                    </a:outerShdw>
                  </a:effectLst>
                  <a:latin typeface="Arial Black"/>
                </a:rPr>
                <a:t>Ambijent</a:t>
              </a:r>
              <a:r>
                <a:rPr lang="en-US" sz="3600" kern="10" dirty="0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79999"/>
                      </a:srgbClr>
                    </a:outerShdw>
                  </a:effectLst>
                  <a:latin typeface="Arial Black"/>
                </a:rPr>
                <a:t> </a:t>
              </a:r>
              <a:r>
                <a:rPr lang="en-US" sz="3600" kern="10" dirty="0" err="1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79999"/>
                      </a:srgbClr>
                    </a:outerShdw>
                  </a:effectLst>
                  <a:latin typeface="Arial Black"/>
                </a:rPr>
                <a:t>jediničnog</a:t>
              </a:r>
              <a:r>
                <a:rPr lang="en-US" sz="3600" kern="10" dirty="0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79999"/>
                      </a:srgbClr>
                    </a:outerShdw>
                  </a:effectLst>
                  <a:latin typeface="Arial Black"/>
                </a:rPr>
                <a:t> </a:t>
              </a:r>
              <a:r>
                <a:rPr lang="en-US" sz="3600" kern="10" dirty="0" err="1">
                  <a:ln w="12700">
                    <a:solidFill>
                      <a:srgbClr val="EAEAEA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A603AB"/>
                      </a:gs>
                      <a:gs pos="12000">
                        <a:srgbClr val="E81766"/>
                      </a:gs>
                      <a:gs pos="27000">
                        <a:srgbClr val="EE3F17"/>
                      </a:gs>
                      <a:gs pos="48000">
                        <a:srgbClr val="FFFF00"/>
                      </a:gs>
                      <a:gs pos="64999">
                        <a:srgbClr val="1A8D48"/>
                      </a:gs>
                      <a:gs pos="78999">
                        <a:srgbClr val="0819FB"/>
                      </a:gs>
                      <a:gs pos="100000">
                        <a:srgbClr val="A603AB"/>
                      </a:gs>
                    </a:gsLst>
                    <a:lin ang="0" scaled="1"/>
                  </a:gradFill>
                  <a:effectLst>
                    <a:outerShdw dist="35921" dir="2700000" sy="50000" kx="2115830" algn="bl" rotWithShape="0">
                      <a:srgbClr val="C0C0C0">
                        <a:alpha val="79999"/>
                      </a:srgbClr>
                    </a:outerShdw>
                  </a:effectLst>
                  <a:latin typeface="Arial Black"/>
                </a:rPr>
                <a:t>testiranja</a:t>
              </a:r>
              <a:endParaRPr lang="en-US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4282" y="1428736"/>
            <a:ext cx="8572560" cy="2400657"/>
          </a:xfrm>
          <a:solidFill>
            <a:srgbClr val="00FFFF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Uvod</a:t>
            </a:r>
            <a:r>
              <a:rPr 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u so</a:t>
            </a:r>
            <a: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ft</a:t>
            </a:r>
            <a:r>
              <a:rPr lang="en-US" sz="3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versko</a:t>
            </a:r>
            <a:r>
              <a:rPr 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in</a:t>
            </a:r>
            <a: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ženjerstvo</a:t>
            </a:r>
            <a:b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sr-Latn-RS" sz="1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sr-Latn-RS" sz="1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sr-Latn-CS" sz="3400" dirty="0" smtClean="0">
                <a:solidFill>
                  <a:srgbClr val="FF0000"/>
                </a:solidFill>
              </a:rPr>
              <a:t>Poglavlje 02. </a:t>
            </a:r>
            <a:br>
              <a:rPr lang="sr-Latn-CS" sz="3400" dirty="0" smtClean="0">
                <a:solidFill>
                  <a:srgbClr val="FF0000"/>
                </a:solidFill>
              </a:rPr>
            </a:br>
            <a:r>
              <a:rPr lang="sr-Latn-CS" sz="3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Specifikacija ponašanja softverskih sistema</a:t>
            </a:r>
            <a:endParaRPr lang="en-US" sz="34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3971" name="Picture 3" descr="ftn_zn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1208087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7733" name="Picture 5" descr="j0078711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3860800"/>
            <a:ext cx="1295400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7734" name="WordArt 6"/>
          <p:cNvSpPr>
            <a:spLocks noChangeArrowheads="1" noChangeShapeType="1" noTextEdit="1"/>
          </p:cNvSpPr>
          <p:nvPr/>
        </p:nvSpPr>
        <p:spPr bwMode="auto">
          <a:xfrm>
            <a:off x="539750" y="4437063"/>
            <a:ext cx="4648200" cy="1905000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76472"/>
              </a:avLst>
            </a:prstTxWarp>
            <a:scene3d>
              <a:camera prst="legacyPerspectiveFront">
                <a:rot lat="19799998" lon="19439996" rev="0"/>
              </a:camera>
              <a:lightRig rig="legacyNormal2" dir="t"/>
            </a:scene3d>
            <a:sp3d extrusionH="354000" prstMaterial="legacyMatte">
              <a:extrusionClr>
                <a:srgbClr val="939676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P </a:t>
            </a:r>
            <a:r>
              <a:rPr lang="en-US" sz="3600" kern="10" dirty="0" err="1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i</a:t>
            </a:r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 t a </a:t>
            </a:r>
            <a:r>
              <a:rPr lang="en-US" sz="3600" kern="10" dirty="0" err="1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nj</a:t>
            </a:r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 a 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60350"/>
            <a:ext cx="6248400" cy="579438"/>
          </a:xfrm>
          <a:noFill/>
        </p:spPr>
        <p:txBody>
          <a:bodyPr/>
          <a:lstStyle/>
          <a:p>
            <a:pPr eaLnBrk="1" hangingPunct="1"/>
            <a:r>
              <a:rPr lang="en-US" sz="3200" smtClean="0"/>
              <a:t>Moto!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827088" y="2276475"/>
            <a:ext cx="7705725" cy="1616075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77825" indent="-377825" algn="ctr">
              <a:buFontTx/>
              <a:buNone/>
            </a:pPr>
            <a:r>
              <a:rPr lang="pl-PL" sz="4000"/>
              <a:t>Vaše je samo ono što drugom date!</a:t>
            </a:r>
            <a:endParaRPr lang="en-US" sz="4000"/>
          </a:p>
          <a:p>
            <a:pPr marL="377825" indent="-377825" algn="ctr">
              <a:buFontTx/>
              <a:buNone/>
            </a:pPr>
            <a:r>
              <a:rPr lang="en-US" sz="4000"/>
              <a:t>(Sveti Nikolaj Velimirović)</a:t>
            </a:r>
            <a:r>
              <a:rPr lang="sr-Latn-CS" sz="4000"/>
              <a:t>!</a:t>
            </a:r>
            <a:endParaRPr lang="en-US" sz="4000"/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1013" y="6065838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Text Box 2"/>
          <p:cNvSpPr txBox="1">
            <a:spLocks noChangeArrowheads="1"/>
          </p:cNvSpPr>
          <p:nvPr/>
        </p:nvSpPr>
        <p:spPr bwMode="auto">
          <a:xfrm>
            <a:off x="2555875" y="908050"/>
            <a:ext cx="34559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FontTx/>
              <a:buNone/>
              <a:defRPr/>
            </a:pPr>
            <a:r>
              <a:rPr lang="en-US" sz="24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A SADA ONO </a:t>
            </a:r>
            <a:r>
              <a:rPr lang="sr-Latn-CS" sz="24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ŠTO STE OČEKIVALI OD SAMOG KRAJA</a:t>
            </a:r>
            <a:r>
              <a:rPr lang="en-US" sz="2400" b="1" i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!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31913" y="3284538"/>
            <a:ext cx="6248400" cy="1098550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66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POČETAK</a:t>
            </a:r>
            <a:r>
              <a:rPr lang="en-US" sz="66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67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6" grpId="0" autoUpdateAnimBg="0"/>
      <p:bldP spid="45670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obrazovanja-1</a:t>
            </a:r>
            <a:endParaRPr lang="en-US" sz="3600" smtClean="0"/>
          </a:p>
        </p:txBody>
      </p:sp>
      <p:sp>
        <p:nvSpPr>
          <p:cNvPr id="109571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obrazovanja-1</a:t>
            </a:r>
            <a:endParaRPr lang="en-US" sz="3600" smtClean="0"/>
          </a:p>
        </p:txBody>
      </p:sp>
      <p:sp>
        <p:nvSpPr>
          <p:cNvPr id="17411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graphicFrame>
        <p:nvGraphicFramePr>
          <p:cNvPr id="537628" name="Group 28"/>
          <p:cNvGraphicFramePr>
            <a:graphicFrameLocks noGrp="1"/>
          </p:cNvGraphicFramePr>
          <p:nvPr/>
        </p:nvGraphicFramePr>
        <p:xfrm>
          <a:off x="1403350" y="1412875"/>
          <a:ext cx="7489825" cy="4856480"/>
        </p:xfrm>
        <a:graphic>
          <a:graphicData uri="http://schemas.openxmlformats.org/drawingml/2006/table">
            <a:tbl>
              <a:tblPr/>
              <a:tblGrid>
                <a:gridCol w="2252663"/>
                <a:gridCol w="2865437"/>
                <a:gridCol w="2371725"/>
              </a:tblGrid>
              <a:tr h="863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Kompetencija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Demonstrirane veštine</a:t>
                      </a:r>
                      <a:endParaRPr kumimoji="0" lang="sr-Latn-C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Ključne reči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1. Znanje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Posmatranje i izvođenje informacija;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Poznavanje datuma, događaja, mesta;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Poznavanje osnovnih ideja;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Vladanje pojedinim predmetima;</a:t>
                      </a:r>
                      <a:endParaRPr kumimoji="0" lang="sr-Latn-C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prikaži,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definiši,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revidiraj,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opiši,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prepoznaj, pokaži,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označi,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prikupi,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proveri,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imenuj,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ko, kada, gde, itd.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3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2</a:t>
            </a:r>
          </a:p>
        </p:txBody>
      </p:sp>
      <p:sp>
        <p:nvSpPr>
          <p:cNvPr id="18435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519172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2</a:t>
            </a:r>
          </a:p>
        </p:txBody>
      </p:sp>
      <p:sp>
        <p:nvSpPr>
          <p:cNvPr id="19459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19460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graphicFrame>
        <p:nvGraphicFramePr>
          <p:cNvPr id="538644" name="Group 20"/>
          <p:cNvGraphicFramePr>
            <a:graphicFrameLocks noGrp="1"/>
          </p:cNvGraphicFramePr>
          <p:nvPr/>
        </p:nvGraphicFramePr>
        <p:xfrm>
          <a:off x="900113" y="1196975"/>
          <a:ext cx="8027987" cy="5124704"/>
        </p:xfrm>
        <a:graphic>
          <a:graphicData uri="http://schemas.openxmlformats.org/drawingml/2006/table">
            <a:tbl>
              <a:tblPr/>
              <a:tblGrid>
                <a:gridCol w="2608262"/>
                <a:gridCol w="2878138"/>
                <a:gridCol w="2541587"/>
              </a:tblGrid>
              <a:tr h="863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Kompetencija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Demonstrirane veštine</a:t>
                      </a:r>
                      <a:endParaRPr kumimoji="0" lang="sr-Latn-C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Ključne reči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04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2. </a:t>
                      </a:r>
                      <a:r>
                        <a:rPr kumimoji="0" lang="sr-Latn-C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R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azumevanje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Razumevanje informacija;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Shvatanje značenja;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Prevođenje znanja u nove kontekste;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Interpretiranje činjenica, poređenje, suprotstavljanje;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Sortiranje, grupisanje, spoznavanje uzroka;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Predviđanje posledica;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sumiraj,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opiši, interpretiraj, uporedi,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predvidi,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dodeli,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proceni,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uoči razliku, diskutuj,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proširi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3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3</a:t>
            </a:r>
          </a:p>
        </p:txBody>
      </p:sp>
      <p:sp>
        <p:nvSpPr>
          <p:cNvPr id="20483" name="Text Box 3">
            <a:hlinkClick r:id="" action="ppaction://noaction">
              <a:snd r:embed="rId3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0484" name="Text Box 4">
            <a:hlinkClick r:id="" action="ppaction://noaction">
              <a:snd r:embed="rId4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520197" name="Text Box 5">
            <a:hlinkClick r:id="" action="ppaction://noaction">
              <a:snd r:embed="rId2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3</a:t>
            </a:r>
          </a:p>
        </p:txBody>
      </p:sp>
      <p:sp>
        <p:nvSpPr>
          <p:cNvPr id="21507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1508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1509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graphicFrame>
        <p:nvGraphicFramePr>
          <p:cNvPr id="539654" name="Group 6"/>
          <p:cNvGraphicFramePr>
            <a:graphicFrameLocks noGrp="1"/>
          </p:cNvGraphicFramePr>
          <p:nvPr/>
        </p:nvGraphicFramePr>
        <p:xfrm>
          <a:off x="1619250" y="476250"/>
          <a:ext cx="7272338" cy="5886704"/>
        </p:xfrm>
        <a:graphic>
          <a:graphicData uri="http://schemas.openxmlformats.org/drawingml/2006/table">
            <a:tbl>
              <a:tblPr/>
              <a:tblGrid>
                <a:gridCol w="2457450"/>
                <a:gridCol w="2713038"/>
                <a:gridCol w="2101850"/>
              </a:tblGrid>
              <a:tr h="863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Kompetencija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Demonstrirane veštine</a:t>
                      </a:r>
                      <a:endParaRPr kumimoji="0" lang="sr-Latn-C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Ključne reči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3. Primena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Korišćenje informacija;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Korišćenje metoda, koncepata, i teorija u novim situacijama;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Rešavanje problema korišćenjem potrebnih veština i znanja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primeni, demonstriraj, odredi,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dopuni,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ilustruj,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pokaži,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reši,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proveri,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izmeni,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poveži, klasifikuj, probaj,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otkrij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3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4</a:t>
            </a:r>
          </a:p>
        </p:txBody>
      </p:sp>
      <p:sp>
        <p:nvSpPr>
          <p:cNvPr id="22531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2532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2533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521222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2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28600"/>
            <a:ext cx="7772400" cy="579438"/>
          </a:xfrm>
        </p:spPr>
        <p:txBody>
          <a:bodyPr/>
          <a:lstStyle/>
          <a:p>
            <a:pPr eaLnBrk="1" hangingPunct="1"/>
            <a:r>
              <a:rPr lang="en-US" sz="3200" b="1" smtClean="0"/>
              <a:t>U v o d</a:t>
            </a:r>
            <a:endParaRPr lang="sr-Latn-CS" sz="3200" b="1" smtClean="0"/>
          </a:p>
        </p:txBody>
      </p:sp>
      <p:sp>
        <p:nvSpPr>
          <p:cNvPr id="496643" name="Rectangle 3"/>
          <p:cNvSpPr>
            <a:spLocks noChangeArrowheads="1"/>
          </p:cNvSpPr>
          <p:nvPr/>
        </p:nvSpPr>
        <p:spPr bwMode="auto">
          <a:xfrm>
            <a:off x="250825" y="1412875"/>
            <a:ext cx="871378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buFontTx/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Arial" pitchFamily="34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Uvod</a:t>
            </a:r>
            <a:r>
              <a:rPr lang="en-US" sz="24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u </a:t>
            </a:r>
            <a:r>
              <a:rPr lang="en-US" sz="24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softversko</a:t>
            </a:r>
            <a:r>
              <a:rPr lang="sr-Latn-RS" sz="24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inženjerstvo</a:t>
            </a:r>
            <a:endParaRPr lang="en-US" sz="2400" b="1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  <a:p>
            <a:pPr marL="342900" indent="-342900">
              <a:defRPr/>
            </a:pPr>
            <a:r>
              <a:rPr lang="en-US" sz="2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</a:t>
            </a:r>
            <a:r>
              <a:rPr lang="sr-Latn-CS" sz="2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</a:rPr>
              <a:t>V e </a:t>
            </a:r>
            <a:r>
              <a:rPr lang="sr-Latn-RS" sz="2400" b="1" dirty="0" smtClean="0">
                <a:latin typeface="Arial" pitchFamily="34" charset="0"/>
              </a:rPr>
              <a:t>ž b e</a:t>
            </a:r>
            <a:r>
              <a:rPr lang="sr-Latn-CS" sz="2400" b="1" dirty="0" smtClean="0">
                <a:latin typeface="Arial" pitchFamily="34" charset="0"/>
              </a:rPr>
              <a:t>:</a:t>
            </a:r>
            <a:endParaRPr lang="sr-Latn-CS" sz="2400" b="1" dirty="0">
              <a:latin typeface="Arial" pitchFamily="34" charset="0"/>
            </a:endParaRPr>
          </a:p>
          <a:p>
            <a:pPr marL="800100" lvl="1" indent="-342900">
              <a:defRPr/>
            </a:pPr>
            <a:r>
              <a:rPr lang="en-US" sz="24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Petar</a:t>
            </a:r>
            <a:r>
              <a:rPr lang="en-US" sz="24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Bjeljac</a:t>
            </a:r>
            <a:r>
              <a:rPr lang="sr-Latn-CS" sz="2400" b="1" dirty="0">
                <a:latin typeface="Arial" pitchFamily="34" charset="0"/>
              </a:rPr>
              <a:t>, </a:t>
            </a:r>
            <a:r>
              <a:rPr lang="en-US" sz="2000" b="1" dirty="0" err="1" smtClean="0">
                <a:latin typeface="+mn-lt"/>
              </a:rPr>
              <a:t>asistent</a:t>
            </a:r>
            <a:r>
              <a:rPr lang="en-US" sz="2000" b="1" dirty="0" smtClean="0">
                <a:latin typeface="+mn-lt"/>
              </a:rPr>
              <a:t> (PhD-student)</a:t>
            </a:r>
            <a:r>
              <a:rPr lang="sr-Latn-RS" sz="2000" b="1" dirty="0" smtClean="0">
                <a:latin typeface="+mn-lt"/>
              </a:rPr>
              <a:t>  - (Novi Sad)</a:t>
            </a:r>
            <a:endParaRPr lang="sr-Latn-CS" sz="2000" b="1" dirty="0">
              <a:latin typeface="+mn-lt"/>
            </a:endParaRPr>
          </a:p>
          <a:p>
            <a:pPr marL="800100" lvl="1" indent="-342900">
              <a:defRPr/>
            </a:pPr>
            <a:r>
              <a:rPr lang="en-US" sz="2400" b="1" dirty="0" smtClean="0">
                <a:latin typeface="Arial" pitchFamily="34" charset="0"/>
              </a:rPr>
              <a:t>Simi</a:t>
            </a:r>
            <a:r>
              <a:rPr lang="sr-Latn-RS" sz="2400" b="1" dirty="0" smtClean="0">
                <a:latin typeface="Arial" pitchFamily="34" charset="0"/>
              </a:rPr>
              <a:t>ć Miloš</a:t>
            </a:r>
            <a:r>
              <a:rPr lang="sr-Latn-CS" sz="2400" b="1" dirty="0" smtClean="0">
                <a:latin typeface="Arial" pitchFamily="34" charset="0"/>
              </a:rPr>
              <a:t>, </a:t>
            </a:r>
            <a:r>
              <a:rPr lang="sr-Latn-CS" sz="2000" b="1" dirty="0" smtClean="0">
                <a:latin typeface="Arial" pitchFamily="34" charset="0"/>
              </a:rPr>
              <a:t>saradnik u nastavi </a:t>
            </a:r>
            <a:r>
              <a:rPr lang="en-US" sz="2000" b="1" dirty="0" smtClean="0">
                <a:latin typeface="+mn-lt"/>
              </a:rPr>
              <a:t>(</a:t>
            </a:r>
            <a:r>
              <a:rPr lang="sr-Latn-RS" sz="2000" b="1" dirty="0" smtClean="0">
                <a:latin typeface="+mn-lt"/>
              </a:rPr>
              <a:t>Master studije</a:t>
            </a:r>
            <a:r>
              <a:rPr lang="en-US" sz="2000" b="1" dirty="0" smtClean="0">
                <a:latin typeface="+mn-lt"/>
              </a:rPr>
              <a:t>)</a:t>
            </a:r>
            <a:r>
              <a:rPr lang="sr-Latn-RS" sz="2000" b="1" dirty="0" smtClean="0">
                <a:latin typeface="+mn-lt"/>
              </a:rPr>
              <a:t> - (Loznica)</a:t>
            </a:r>
            <a:endParaRPr lang="sr-Latn-CS" sz="2000" b="1" dirty="0" smtClean="0">
              <a:latin typeface="+mn-lt"/>
            </a:endParaRPr>
          </a:p>
          <a:p>
            <a:pPr marL="800100" lvl="1" indent="-342900">
              <a:defRPr/>
            </a:pPr>
            <a:endParaRPr lang="sr-Latn-CS" sz="2400" b="1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4</a:t>
            </a:r>
          </a:p>
        </p:txBody>
      </p:sp>
      <p:sp>
        <p:nvSpPr>
          <p:cNvPr id="23555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3556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3557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  <p:graphicFrame>
        <p:nvGraphicFramePr>
          <p:cNvPr id="541719" name="Group 23"/>
          <p:cNvGraphicFramePr>
            <a:graphicFrameLocks noGrp="1"/>
          </p:cNvGraphicFramePr>
          <p:nvPr/>
        </p:nvGraphicFramePr>
        <p:xfrm>
          <a:off x="1979613" y="1341438"/>
          <a:ext cx="6804025" cy="4978400"/>
        </p:xfrm>
        <a:graphic>
          <a:graphicData uri="http://schemas.openxmlformats.org/drawingml/2006/table">
            <a:tbl>
              <a:tblPr/>
              <a:tblGrid>
                <a:gridCol w="2211387"/>
                <a:gridCol w="2438400"/>
                <a:gridCol w="2154238"/>
              </a:tblGrid>
              <a:tr h="863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Kompetencija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Demonstrirane veštine</a:t>
                      </a:r>
                      <a:endParaRPr kumimoji="0" lang="sr-Latn-C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Ključne reči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4. Analiza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Uočavanje šablona;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Organizovanje delova;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Prepoznavanje skrivenih značenja;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Identifikacija delova;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analiziraj, razdvoji,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uredi,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objasni,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poveži, klasifikuj, organizuj, podeli,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poredi,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odaberi, preuzmi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4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5</a:t>
            </a:r>
          </a:p>
        </p:txBody>
      </p:sp>
      <p:sp>
        <p:nvSpPr>
          <p:cNvPr id="24579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4580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4581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  <p:sp>
        <p:nvSpPr>
          <p:cNvPr id="522247" name="Text Box 7"/>
          <p:cNvSpPr txBox="1">
            <a:spLocks noChangeArrowheads="1"/>
          </p:cNvSpPr>
          <p:nvPr/>
        </p:nvSpPr>
        <p:spPr bwMode="auto">
          <a:xfrm>
            <a:off x="1828800" y="2009775"/>
            <a:ext cx="4724400" cy="595313"/>
          </a:xfrm>
          <a:prstGeom prst="rect">
            <a:avLst/>
          </a:prstGeom>
          <a:solidFill>
            <a:srgbClr val="CC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S I N T E Z A</a:t>
            </a:r>
            <a:endParaRPr lang="en-US" sz="3200" b="1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7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5</a:t>
            </a:r>
          </a:p>
        </p:txBody>
      </p:sp>
      <p:sp>
        <p:nvSpPr>
          <p:cNvPr id="25603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5604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5605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828800" y="2009775"/>
            <a:ext cx="4724400" cy="595313"/>
          </a:xfrm>
          <a:prstGeom prst="rect">
            <a:avLst/>
          </a:prstGeom>
          <a:solidFill>
            <a:srgbClr val="CC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S I N T E Z A</a:t>
            </a:r>
            <a:endParaRPr lang="en-US" sz="3200" b="1" i="0"/>
          </a:p>
        </p:txBody>
      </p:sp>
      <p:graphicFrame>
        <p:nvGraphicFramePr>
          <p:cNvPr id="542743" name="Group 23"/>
          <p:cNvGraphicFramePr>
            <a:graphicFrameLocks noGrp="1"/>
          </p:cNvGraphicFramePr>
          <p:nvPr/>
        </p:nvGraphicFramePr>
        <p:xfrm>
          <a:off x="2555875" y="549275"/>
          <a:ext cx="6264275" cy="6087872"/>
        </p:xfrm>
        <a:graphic>
          <a:graphicData uri="http://schemas.openxmlformats.org/drawingml/2006/table">
            <a:tbl>
              <a:tblPr/>
              <a:tblGrid>
                <a:gridCol w="2020888"/>
                <a:gridCol w="2078037"/>
                <a:gridCol w="2165350"/>
              </a:tblGrid>
              <a:tr h="863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Kompetencija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Demonstrirane veštine</a:t>
                      </a:r>
                      <a:endParaRPr kumimoji="0" lang="sr-Latn-C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Ključne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reči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5. Sinteza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Korišćenje starih ideja za kreiranje novih;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 osnovu datih činjenica obaviti poopštavanje;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Povezivanje znanja iz više oblasti;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Predviđanje, izvedođenje zaključaka;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kombinuj,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integriši,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izmeni,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reorganizuj,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zameni,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planiraj,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kreiraj,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dizajniraj,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šta ako?,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sastavi,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formuliši,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pripremi,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poopšti,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preradi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4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6</a:t>
            </a:r>
          </a:p>
        </p:txBody>
      </p:sp>
      <p:sp>
        <p:nvSpPr>
          <p:cNvPr id="26627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6628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6629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1828800" y="2009775"/>
            <a:ext cx="4724400" cy="595313"/>
          </a:xfrm>
          <a:prstGeom prst="rect">
            <a:avLst/>
          </a:prstGeom>
          <a:solidFill>
            <a:srgbClr val="CC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S I N T E Z A</a:t>
            </a:r>
            <a:endParaRPr lang="en-US" sz="3200" b="1" i="0"/>
          </a:p>
        </p:txBody>
      </p:sp>
      <p:sp>
        <p:nvSpPr>
          <p:cNvPr id="523272" name="Text Box 8">
            <a:hlinkClick r:id="" action="ppaction://noaction">
              <a:snd r:embed="rId5" name="applaus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2438400" y="1371600"/>
            <a:ext cx="3505200" cy="593725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O C E N A</a:t>
            </a:r>
            <a:endParaRPr lang="en-US" sz="3200" b="1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272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6</a:t>
            </a:r>
          </a:p>
        </p:txBody>
      </p:sp>
      <p:sp>
        <p:nvSpPr>
          <p:cNvPr id="27651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7652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7653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828800" y="2009775"/>
            <a:ext cx="4724400" cy="595313"/>
          </a:xfrm>
          <a:prstGeom prst="rect">
            <a:avLst/>
          </a:prstGeom>
          <a:solidFill>
            <a:srgbClr val="CC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S I N T E Z A</a:t>
            </a:r>
            <a:endParaRPr lang="en-US" sz="3200" b="1" i="0"/>
          </a:p>
        </p:txBody>
      </p:sp>
      <p:sp>
        <p:nvSpPr>
          <p:cNvPr id="27656" name="Text Box 8">
            <a:hlinkClick r:id="" action="ppaction://noaction">
              <a:snd r:embed="rId5" name="applaus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2438400" y="1371600"/>
            <a:ext cx="3505200" cy="593725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O C E N A</a:t>
            </a:r>
            <a:endParaRPr lang="en-US" sz="3200" b="1" i="0"/>
          </a:p>
        </p:txBody>
      </p:sp>
      <p:graphicFrame>
        <p:nvGraphicFramePr>
          <p:cNvPr id="543753" name="Group 9"/>
          <p:cNvGraphicFramePr>
            <a:graphicFrameLocks noGrp="1"/>
          </p:cNvGraphicFramePr>
          <p:nvPr/>
        </p:nvGraphicFramePr>
        <p:xfrm>
          <a:off x="2339975" y="260350"/>
          <a:ext cx="6480175" cy="6309043"/>
        </p:xfrm>
        <a:graphic>
          <a:graphicData uri="http://schemas.openxmlformats.org/drawingml/2006/table">
            <a:tbl>
              <a:tblPr/>
              <a:tblGrid>
                <a:gridCol w="1941513"/>
                <a:gridCol w="2487612"/>
                <a:gridCol w="2051050"/>
              </a:tblGrid>
              <a:tr h="792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Kompetencija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Demonstrirane veštine</a:t>
                      </a:r>
                      <a:endParaRPr kumimoji="0" lang="sr-Latn-C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Ključne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reči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03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pitchFamily="34" charset="0"/>
                        </a:rPr>
                        <a:t>6. Ocena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Poređenje i pravljenje razlika  između ideja;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Ispitivanje valjanosti teorija,   prezentacija;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Izbor na bazi racionalnih argumenata;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Verifikacija vrednosti dokaza;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Prepoznavanje potencijalne subjektivnosti;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oceni,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odluči,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vrednuj,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testiraj,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meri,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preporuči,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ubedi,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izaberi,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prosudi,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objasni,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razlikuj,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podrži,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zaključi,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poredi,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sumiraj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4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228600"/>
            <a:ext cx="8001000" cy="64135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sr-Latn-CS" sz="3600" smtClean="0"/>
              <a:t>Taksonomija obrazovanja-</a:t>
            </a:r>
            <a:r>
              <a:rPr lang="en-US" sz="3600" smtClean="0"/>
              <a:t>7</a:t>
            </a:r>
          </a:p>
        </p:txBody>
      </p:sp>
      <p:sp>
        <p:nvSpPr>
          <p:cNvPr id="28675" name="Text Box 3">
            <a:hlinkClick r:id="" action="ppaction://noaction">
              <a:snd r:embed="rId2" name="typ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381000" y="4565650"/>
            <a:ext cx="7924800" cy="593725"/>
          </a:xfrm>
          <a:prstGeom prst="rect">
            <a:avLst/>
          </a:prstGeom>
          <a:gradFill rotWithShape="0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Z             N             A             NJ            E</a:t>
            </a:r>
            <a:endParaRPr lang="en-US" sz="3200" b="1" i="0"/>
          </a:p>
        </p:txBody>
      </p:sp>
      <p:sp>
        <p:nvSpPr>
          <p:cNvPr id="28676" name="Text Box 4">
            <a:hlinkClick r:id="" action="ppaction://noaction">
              <a:snd r:embed="rId3" name="explod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762000" y="3925888"/>
            <a:ext cx="7086600" cy="595312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R   A   Z   U   M   E   V   A   NJ   E</a:t>
            </a:r>
            <a:endParaRPr lang="en-US" sz="3200" b="1" i="0"/>
          </a:p>
        </p:txBody>
      </p:sp>
      <p:sp>
        <p:nvSpPr>
          <p:cNvPr id="28677" name="Text Box 5">
            <a:hlinkClick r:id="" action="ppaction://noaction">
              <a:snd r:embed="rId4" name="drumroll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1143000" y="3287713"/>
            <a:ext cx="6324600" cy="593725"/>
          </a:xfrm>
          <a:prstGeom prst="rect">
            <a:avLst/>
          </a:prstGeom>
          <a:solidFill>
            <a:srgbClr val="00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P    R    I    M    E    N    A</a:t>
            </a:r>
            <a:endParaRPr lang="en-US" sz="3200" b="1" i="0"/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1447800" y="2649538"/>
            <a:ext cx="5638800" cy="593725"/>
          </a:xfrm>
          <a:prstGeom prst="rect">
            <a:avLst/>
          </a:prstGeom>
          <a:solidFill>
            <a:srgbClr val="FF0066">
              <a:alpha val="50195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A   N   A   L  I  Z   A</a:t>
            </a:r>
            <a:endParaRPr lang="en-US" sz="3200" b="1" i="0"/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1828800" y="2009775"/>
            <a:ext cx="4724400" cy="595313"/>
          </a:xfrm>
          <a:prstGeom prst="rect">
            <a:avLst/>
          </a:prstGeom>
          <a:solidFill>
            <a:srgbClr val="CCFFFF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S I N T E Z A</a:t>
            </a:r>
            <a:endParaRPr lang="en-US" sz="3200" b="1" i="0"/>
          </a:p>
        </p:txBody>
      </p:sp>
      <p:sp>
        <p:nvSpPr>
          <p:cNvPr id="28680" name="Text Box 8">
            <a:hlinkClick r:id="" action="ppaction://noaction">
              <a:snd r:embed="rId5" name="applause.wav" builtIn="1"/>
            </a:hlinkClick>
          </p:cNvPr>
          <p:cNvSpPr txBox="1">
            <a:spLocks noChangeArrowheads="1"/>
          </p:cNvSpPr>
          <p:nvPr/>
        </p:nvSpPr>
        <p:spPr bwMode="auto">
          <a:xfrm>
            <a:off x="2438400" y="1371600"/>
            <a:ext cx="3505200" cy="593725"/>
          </a:xfrm>
          <a:prstGeom prst="rect">
            <a:avLst/>
          </a:prstGeom>
          <a:solidFill>
            <a:srgbClr val="CCFFCC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3200" b="1" i="0"/>
              <a:t>O C E N A</a:t>
            </a:r>
            <a:endParaRPr lang="en-US" sz="3200" b="1" i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779838" y="908050"/>
            <a:ext cx="5111750" cy="5316538"/>
            <a:chOff x="476" y="663"/>
            <a:chExt cx="3499" cy="3370"/>
          </a:xfrm>
        </p:grpSpPr>
        <p:pic>
          <p:nvPicPr>
            <p:cNvPr id="28682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76" y="709"/>
              <a:ext cx="3499" cy="3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 Box 11"/>
            <p:cNvSpPr txBox="1">
              <a:spLocks noChangeArrowheads="1"/>
            </p:cNvSpPr>
            <p:nvPr/>
          </p:nvSpPr>
          <p:spPr bwMode="auto">
            <a:xfrm>
              <a:off x="1928" y="3704"/>
              <a:ext cx="154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7825" indent="-377825">
                <a:buFontTx/>
                <a:buNone/>
              </a:pPr>
              <a:r>
                <a:rPr lang="sr-Latn-CS" b="1"/>
                <a:t>Z</a:t>
              </a:r>
              <a:r>
                <a:rPr lang="en-US" b="1"/>
                <a:t>nanje</a:t>
              </a:r>
            </a:p>
          </p:txBody>
        </p:sp>
        <p:sp>
          <p:nvSpPr>
            <p:cNvPr id="28684" name="Text Box 12"/>
            <p:cNvSpPr txBox="1">
              <a:spLocks noChangeArrowheads="1"/>
            </p:cNvSpPr>
            <p:nvPr/>
          </p:nvSpPr>
          <p:spPr bwMode="auto">
            <a:xfrm>
              <a:off x="565" y="2705"/>
              <a:ext cx="1769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7825" indent="-377825" algn="r">
                <a:buFontTx/>
                <a:buNone/>
              </a:pPr>
              <a:r>
                <a:rPr lang="sr-Latn-CS" b="1"/>
                <a:t>Shvatanje</a:t>
              </a:r>
              <a:endParaRPr lang="en-US" b="1"/>
            </a:p>
          </p:txBody>
        </p:sp>
        <p:sp>
          <p:nvSpPr>
            <p:cNvPr id="28685" name="Text Box 13"/>
            <p:cNvSpPr txBox="1">
              <a:spLocks noChangeArrowheads="1"/>
            </p:cNvSpPr>
            <p:nvPr/>
          </p:nvSpPr>
          <p:spPr bwMode="auto">
            <a:xfrm>
              <a:off x="1201" y="1797"/>
              <a:ext cx="1771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7825" indent="-377825" algn="r">
                <a:buFontTx/>
                <a:buNone/>
              </a:pPr>
              <a:r>
                <a:rPr lang="sr-Latn-CS" b="1"/>
                <a:t>Analiza</a:t>
              </a:r>
              <a:endParaRPr lang="en-US" b="1"/>
            </a:p>
          </p:txBody>
        </p:sp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745" y="2295"/>
              <a:ext cx="1775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7825" indent="-377825" algn="r">
                <a:buFontTx/>
                <a:buNone/>
              </a:pPr>
              <a:r>
                <a:rPr lang="sr-Latn-CS" b="1"/>
                <a:t>Primena</a:t>
              </a:r>
              <a:endParaRPr lang="en-US" b="1"/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1112" y="1208"/>
              <a:ext cx="1765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7825" indent="-377825" algn="r">
                <a:buFontTx/>
                <a:buNone/>
              </a:pPr>
              <a:r>
                <a:rPr lang="sr-Latn-CS" b="1"/>
                <a:t>Sinteza</a:t>
              </a:r>
              <a:endParaRPr lang="en-US" b="1"/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2201" y="663"/>
              <a:ext cx="1767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77825" indent="-377825" algn="ctr">
                <a:buFontTx/>
                <a:buNone/>
              </a:pPr>
              <a:r>
                <a:rPr lang="sr-Latn-CS" b="1"/>
                <a:t>Ocena</a:t>
              </a:r>
              <a:endParaRPr lang="en-US" b="1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82563"/>
            <a:ext cx="8137525" cy="519112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8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800" i="1" smtClean="0">
              <a:solidFill>
                <a:schemeClr val="tx1"/>
              </a:solidFill>
            </a:endParaRPr>
          </a:p>
        </p:txBody>
      </p:sp>
      <p:sp>
        <p:nvSpPr>
          <p:cNvPr id="545795" name="Text Box 3"/>
          <p:cNvSpPr txBox="1">
            <a:spLocks noChangeArrowheads="1"/>
          </p:cNvSpPr>
          <p:nvPr/>
        </p:nvSpPr>
        <p:spPr bwMode="auto">
          <a:xfrm>
            <a:off x="684213" y="836613"/>
            <a:ext cx="8064500" cy="519112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Imaju ispravan pristup:</a:t>
            </a:r>
          </a:p>
        </p:txBody>
      </p:sp>
      <p:pic>
        <p:nvPicPr>
          <p:cNvPr id="2970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258888" y="1557338"/>
            <a:ext cx="7488237" cy="465613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poseduju jasne vizije;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uživaju u postavljanju pitanja;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znatiželjni su i uzbuđeni;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u stanju su odvojiti bitno od nebitnog;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otvaraju dileme;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definišu ciljeve i ostaju usredsređeni na njih;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objektivni su;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sz="2400" i="0">
                <a:latin typeface="Arial" pitchFamily="34" charset="0"/>
              </a:rPr>
              <a:t>ne rade ono što svi ostali rade ili onako kako to drugi rade;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44475"/>
            <a:ext cx="8137525" cy="457200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4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400" i="1" smtClean="0">
              <a:solidFill>
                <a:schemeClr val="tx1"/>
              </a:solidFill>
            </a:endParaRPr>
          </a:p>
        </p:txBody>
      </p:sp>
      <p:sp>
        <p:nvSpPr>
          <p:cNvPr id="546819" name="Text Box 3"/>
          <p:cNvSpPr txBox="1">
            <a:spLocks noChangeArrowheads="1"/>
          </p:cNvSpPr>
          <p:nvPr/>
        </p:nvSpPr>
        <p:spPr bwMode="auto">
          <a:xfrm>
            <a:off x="684213" y="836613"/>
            <a:ext cx="8064500" cy="519112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it-IT" b="1">
                <a:effectLst>
                  <a:outerShdw blurRad="38100" dist="38100" dir="2700000" algn="tl">
                    <a:srgbClr val="FFFFFF"/>
                  </a:outerShdw>
                </a:effectLst>
              </a:rPr>
              <a:t>Mogu da rade u skladu sa postavljenim zahtevima</a:t>
            </a: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:</a:t>
            </a:r>
          </a:p>
        </p:txBody>
      </p:sp>
      <p:pic>
        <p:nvPicPr>
          <p:cNvPr id="30724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258888" y="1557338"/>
            <a:ext cx="7489825" cy="28702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analiziraju zahteve;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opisuju ih i specificiraju;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modeliraju zahteve uz oslonac na standardne formalne sisteme;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revidiraju zahteve po potrebi;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44475"/>
            <a:ext cx="8137525" cy="457200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4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400" i="1" smtClean="0">
              <a:solidFill>
                <a:schemeClr val="tx1"/>
              </a:solidFill>
            </a:endParaRPr>
          </a:p>
        </p:txBody>
      </p:sp>
      <p:pic>
        <p:nvPicPr>
          <p:cNvPr id="31747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48" name="Group 7"/>
          <p:cNvGrpSpPr>
            <a:grpSpLocks/>
          </p:cNvGrpSpPr>
          <p:nvPr/>
        </p:nvGrpSpPr>
        <p:grpSpPr bwMode="auto">
          <a:xfrm>
            <a:off x="684213" y="836613"/>
            <a:ext cx="8064500" cy="5441950"/>
            <a:chOff x="431" y="527"/>
            <a:chExt cx="5080" cy="3428"/>
          </a:xfrm>
        </p:grpSpPr>
        <p:sp>
          <p:nvSpPr>
            <p:cNvPr id="547843" name="Text Box 3"/>
            <p:cNvSpPr txBox="1">
              <a:spLocks noChangeArrowheads="1"/>
            </p:cNvSpPr>
            <p:nvPr/>
          </p:nvSpPr>
          <p:spPr bwMode="auto">
            <a:xfrm>
              <a:off x="431" y="527"/>
              <a:ext cx="5080" cy="32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825" indent="-377825">
                <a:buFontTx/>
                <a:buNone/>
                <a:defRPr/>
              </a:pPr>
              <a:r>
                <a:rPr lang="it-IT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Su u stanju da modeluju sisteme i softver</a:t>
              </a:r>
              <a:r>
                <a:rPr lang="en-US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:</a:t>
              </a:r>
            </a:p>
          </p:txBody>
        </p:sp>
        <p:sp>
          <p:nvSpPr>
            <p:cNvPr id="31750" name="Text Box 5"/>
            <p:cNvSpPr txBox="1">
              <a:spLocks noChangeArrowheads="1"/>
            </p:cNvSpPr>
            <p:nvPr/>
          </p:nvSpPr>
          <p:spPr bwMode="auto">
            <a:xfrm>
              <a:off x="793" y="935"/>
              <a:ext cx="4717" cy="3020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911225" lvl="1" indent="-342900">
                <a:buFont typeface="Wingdings" pitchFamily="2" charset="2"/>
                <a:buChar char="q"/>
              </a:pPr>
              <a:r>
                <a:rPr lang="en-US" i="0"/>
                <a:t>definišu učesnike;</a:t>
              </a:r>
            </a:p>
            <a:p>
              <a:pPr marL="911225" lvl="1" indent="-342900">
                <a:buFont typeface="Wingdings" pitchFamily="2" charset="2"/>
                <a:buChar char="q"/>
              </a:pPr>
              <a:r>
                <a:rPr lang="en-US" i="0"/>
                <a:t>definišu interfejse;</a:t>
              </a:r>
            </a:p>
            <a:p>
              <a:pPr marL="911225" lvl="1" indent="-342900">
                <a:buFont typeface="Wingdings" pitchFamily="2" charset="2"/>
                <a:buChar char="q"/>
              </a:pPr>
              <a:r>
                <a:rPr lang="en-US" i="0"/>
                <a:t>definišu klase koje pripadaju domenu sistema i domenu rešenja;</a:t>
              </a:r>
            </a:p>
            <a:p>
              <a:pPr marL="911225" lvl="1" indent="-342900">
                <a:buFont typeface="Wingdings" pitchFamily="2" charset="2"/>
                <a:buChar char="q"/>
              </a:pPr>
              <a:r>
                <a:rPr lang="en-US" i="0"/>
                <a:t>definišu protokole:</a:t>
              </a:r>
            </a:p>
            <a:p>
              <a:pPr marL="2895600" lvl="4" indent="-457200">
                <a:buFont typeface="Wingdings" pitchFamily="2" charset="2"/>
                <a:buChar char="q"/>
              </a:pPr>
              <a:endParaRPr lang="en-US" i="0"/>
            </a:p>
            <a:p>
              <a:pPr marL="2895600" lvl="4" indent="-457200">
                <a:buFont typeface="Wingdings" pitchFamily="2" charset="2"/>
                <a:buChar char="q"/>
              </a:pPr>
              <a:endParaRPr lang="en-US" i="0"/>
            </a:p>
            <a:p>
              <a:pPr marL="2895600" lvl="4" indent="-457200">
                <a:buFont typeface="Wingdings" pitchFamily="2" charset="2"/>
                <a:buChar char="q"/>
              </a:pPr>
              <a:endParaRPr lang="en-US" i="0"/>
            </a:p>
          </p:txBody>
        </p:sp>
        <p:sp>
          <p:nvSpPr>
            <p:cNvPr id="31751" name="Text Box 6"/>
            <p:cNvSpPr txBox="1">
              <a:spLocks noChangeArrowheads="1"/>
            </p:cNvSpPr>
            <p:nvPr/>
          </p:nvSpPr>
          <p:spPr bwMode="auto">
            <a:xfrm>
              <a:off x="1202" y="2750"/>
              <a:ext cx="4127" cy="978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911225" lvl="1" indent="-342900">
                <a:buFont typeface="Wingdings" pitchFamily="2" charset="2"/>
                <a:buChar char="v"/>
              </a:pPr>
              <a:r>
                <a:rPr lang="en-US" sz="2400" i="0"/>
                <a:t>dijagrame sekvence</a:t>
              </a:r>
            </a:p>
            <a:p>
              <a:pPr marL="911225" lvl="1" indent="-342900">
                <a:buFont typeface="Wingdings" pitchFamily="2" charset="2"/>
                <a:buChar char="v"/>
              </a:pPr>
              <a:r>
                <a:rPr lang="en-US" sz="2400" i="0"/>
                <a:t>dijagrame saradnje</a:t>
              </a:r>
            </a:p>
            <a:p>
              <a:pPr marL="911225" lvl="1" indent="-342900">
                <a:buFont typeface="Wingdings" pitchFamily="2" charset="2"/>
                <a:buChar char="v"/>
              </a:pPr>
              <a:r>
                <a:rPr lang="en-US" sz="2400" i="0"/>
                <a:t>stanja i prelaze stanja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44475"/>
            <a:ext cx="8137525" cy="457200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4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400" i="1" smtClean="0">
              <a:solidFill>
                <a:schemeClr val="tx1"/>
              </a:solidFill>
            </a:endParaRPr>
          </a:p>
        </p:txBody>
      </p:sp>
      <p:pic>
        <p:nvPicPr>
          <p:cNvPr id="3277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8869" name="Text Box 5"/>
          <p:cNvSpPr txBox="1">
            <a:spLocks noChangeArrowheads="1"/>
          </p:cNvSpPr>
          <p:nvPr/>
        </p:nvSpPr>
        <p:spPr bwMode="auto">
          <a:xfrm>
            <a:off x="684213" y="836613"/>
            <a:ext cx="8064500" cy="519112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es-MX" b="1">
                <a:effectLst>
                  <a:outerShdw blurRad="38100" dist="38100" dir="2700000" algn="tl">
                    <a:srgbClr val="FFFFFF"/>
                  </a:outerShdw>
                </a:effectLst>
              </a:rPr>
              <a:t>Su u stanju da grade arhitekturu sistema</a:t>
            </a: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:</a:t>
            </a: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1258888" y="1484313"/>
            <a:ext cx="7488237" cy="4365625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biraju kandidat-rešenja;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definišu tokove podataka, procesa i skladišta podataka;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ocenjuju različita arhitektonska rešenja;</a:t>
            </a:r>
            <a:endParaRPr lang="nb-NO" i="0"/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nb-NO" i="0"/>
              <a:t>dekomponuju sistem na podsisteme i komponente;</a:t>
            </a:r>
            <a:r>
              <a:rPr lang="nb-NO"/>
              <a:t> 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nb-NO" i="0"/>
              <a:t>biraju odgovarajuće gotove delove i ugrađuju ih u rešenje;</a:t>
            </a:r>
            <a:endParaRPr lang="en-US" i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863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1476375" y="260350"/>
            <a:ext cx="6248400" cy="762000"/>
          </a:xfrm>
          <a:noFill/>
        </p:spPr>
        <p:txBody>
          <a:bodyPr/>
          <a:lstStyle/>
          <a:p>
            <a:pPr eaLnBrk="1" hangingPunct="1"/>
            <a:r>
              <a:rPr lang="en-US" dirty="0" err="1" smtClean="0"/>
              <a:t>Teorijski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r>
              <a:rPr lang="en-US" dirty="0" smtClean="0"/>
              <a:t>: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468313" y="1282700"/>
            <a:ext cx="8280400" cy="43088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77825" indent="-377825" algn="just">
              <a:buNone/>
              <a:defRPr/>
            </a:pPr>
            <a:endParaRPr lang="en-US" sz="2200" b="1" i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44475"/>
            <a:ext cx="8137525" cy="457200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4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400" i="1" smtClean="0">
              <a:solidFill>
                <a:schemeClr val="tx1"/>
              </a:solidFill>
            </a:endParaRPr>
          </a:p>
        </p:txBody>
      </p:sp>
      <p:pic>
        <p:nvPicPr>
          <p:cNvPr id="33795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9892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8064500" cy="94615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sr-Latn-CS" b="1">
                <a:effectLst>
                  <a:outerShdw blurRad="38100" dist="38100" dir="2700000" algn="tl">
                    <a:srgbClr val="FFFFFF"/>
                  </a:outerShdw>
                </a:effectLst>
              </a:rPr>
              <a:t>	</a:t>
            </a: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Mogu da rade u skladu sa detaljno opisanim uputstvima: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187450" y="1989138"/>
            <a:ext cx="7488238" cy="351155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1225" lvl="1" indent="-342900" algn="just">
              <a:buFont typeface="Wingdings" pitchFamily="2" charset="2"/>
              <a:buChar char="q"/>
            </a:pPr>
            <a:r>
              <a:rPr lang="sr-Latn-CS" i="0"/>
              <a:t>č</a:t>
            </a:r>
            <a:r>
              <a:rPr lang="en-US" i="0"/>
              <a:t>itaju;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sr-Latn-CS" i="0"/>
              <a:t>r</a:t>
            </a:r>
            <a:r>
              <a:rPr lang="en-US" i="0"/>
              <a:t>azumeju; 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sr-Latn-CS" i="0"/>
              <a:t>s</a:t>
            </a:r>
            <a:r>
              <a:rPr lang="en-US" i="0"/>
              <a:t>lede;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skiciraju nova rešenja;</a:t>
            </a:r>
          </a:p>
          <a:p>
            <a:pPr marL="911225" lvl="1" indent="-342900" algn="just">
              <a:buFont typeface="Wingdings" pitchFamily="2" charset="2"/>
              <a:buChar char="q"/>
            </a:pPr>
            <a:r>
              <a:rPr lang="en-US" i="0"/>
              <a:t>pregledaju, revidiraju, prilagođavaju i kroje postojeća rešenja;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44475"/>
            <a:ext cx="8137525" cy="457200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4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400" i="1" smtClean="0">
              <a:solidFill>
                <a:schemeClr val="tx1"/>
              </a:solidFill>
            </a:endParaRPr>
          </a:p>
        </p:txBody>
      </p:sp>
      <p:pic>
        <p:nvPicPr>
          <p:cNvPr id="34819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0916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8064500" cy="519112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sr-Latn-CS" b="1">
                <a:effectLst>
                  <a:outerShdw blurRad="38100" dist="38100" dir="2700000" algn="tl">
                    <a:srgbClr val="FFFFFF"/>
                  </a:outerShdw>
                </a:effectLst>
              </a:rPr>
              <a:t>	S</a:t>
            </a:r>
            <a:r>
              <a:rPr lang="de-DE" b="1">
                <a:effectLst>
                  <a:outerShdw blurRad="38100" dist="38100" dir="2700000" algn="tl">
                    <a:srgbClr val="FFFFFF"/>
                  </a:outerShdw>
                </a:effectLst>
              </a:rPr>
              <a:t>u u stanju da upravljaju projektom</a:t>
            </a: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: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258888" y="1557338"/>
            <a:ext cx="7488237" cy="457993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1225" lvl="1" indent="-342900">
              <a:buFont typeface="Wingdings" pitchFamily="2" charset="2"/>
              <a:buChar char="q"/>
            </a:pPr>
            <a:r>
              <a:rPr lang="en-US" i="0"/>
              <a:t>planiraju projekat</a:t>
            </a:r>
            <a:endParaRPr lang="it-IT" i="0"/>
          </a:p>
          <a:p>
            <a:pPr marL="911225" lvl="1" indent="-342900">
              <a:buFont typeface="Wingdings" pitchFamily="2" charset="2"/>
              <a:buChar char="q"/>
            </a:pPr>
            <a:r>
              <a:rPr lang="it-IT" i="0"/>
              <a:t>shvate šta treba da se radi</a:t>
            </a:r>
            <a:endParaRPr lang="en-US" i="0"/>
          </a:p>
          <a:p>
            <a:pPr marL="911225" lvl="1" indent="-342900">
              <a:buFont typeface="Wingdings" pitchFamily="2" charset="2"/>
              <a:buChar char="q"/>
            </a:pPr>
            <a:r>
              <a:rPr lang="en-US" i="0"/>
              <a:t>definišu problem</a:t>
            </a:r>
          </a:p>
          <a:p>
            <a:pPr marL="911225" lvl="1" indent="-342900">
              <a:buFont typeface="Wingdings" pitchFamily="2" charset="2"/>
              <a:buChar char="q"/>
            </a:pPr>
            <a:r>
              <a:rPr lang="en-US" i="0"/>
              <a:t>definišu zadatke, daju procene, utvrde </a:t>
            </a:r>
            <a:r>
              <a:rPr lang="sr-Latn-CS" i="0"/>
              <a:t>      </a:t>
            </a:r>
            <a:r>
              <a:rPr lang="en-US" i="0"/>
              <a:t>redosled aktivnosti</a:t>
            </a:r>
            <a:endParaRPr lang="it-IT" i="0"/>
          </a:p>
          <a:p>
            <a:pPr marL="911225" lvl="1" indent="-342900">
              <a:buFont typeface="Wingdings" pitchFamily="2" charset="2"/>
              <a:buChar char="q"/>
            </a:pPr>
            <a:r>
              <a:rPr lang="it-IT" i="0"/>
              <a:t>primenjuju različite metode za procenu veličine, napora i grešaka  </a:t>
            </a:r>
            <a:endParaRPr lang="en-US" i="0"/>
          </a:p>
          <a:p>
            <a:pPr marL="911225" lvl="1" indent="-342900">
              <a:buFont typeface="Wingdings" pitchFamily="2" charset="2"/>
              <a:buChar char="q"/>
            </a:pPr>
            <a:r>
              <a:rPr lang="en-US" i="0"/>
              <a:t>prate projekat u skladu sa planom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44475"/>
            <a:ext cx="8137525" cy="457200"/>
          </a:xfrm>
          <a:noFill/>
        </p:spPr>
        <p:txBody>
          <a:bodyPr/>
          <a:lstStyle/>
          <a:p>
            <a:pPr marL="762000" indent="-762000" eaLnBrk="1" hangingPunct="1"/>
            <a:r>
              <a:rPr lang="pl-PL" sz="2400" i="1" smtClean="0">
                <a:solidFill>
                  <a:schemeClr val="tx1"/>
                </a:solidFill>
              </a:rPr>
              <a:t>Naš cilj je da obrazujemo inženjere koji:</a:t>
            </a:r>
            <a:endParaRPr lang="en-US" sz="2400" i="1" smtClean="0">
              <a:solidFill>
                <a:schemeClr val="tx1"/>
              </a:solidFill>
            </a:endParaRPr>
          </a:p>
        </p:txBody>
      </p:sp>
      <p:pic>
        <p:nvPicPr>
          <p:cNvPr id="35843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7738" y="6254750"/>
            <a:ext cx="576262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8064500" cy="94615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sr-Latn-CS" b="1">
                <a:effectLst>
                  <a:outerShdw blurRad="38100" dist="38100" dir="2700000" algn="tl">
                    <a:srgbClr val="FFFFFF"/>
                  </a:outerShdw>
                </a:effectLst>
              </a:rPr>
              <a:t>	S</a:t>
            </a: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u u stanju da uče, nauče i primenjuju odgovarajuće matematičke metode</a:t>
            </a:r>
          </a:p>
        </p:txBody>
      </p:sp>
      <p:sp>
        <p:nvSpPr>
          <p:cNvPr id="551942" name="Text Box 6"/>
          <p:cNvSpPr txBox="1">
            <a:spLocks noChangeArrowheads="1"/>
          </p:cNvSpPr>
          <p:nvPr/>
        </p:nvSpPr>
        <p:spPr bwMode="auto">
          <a:xfrm>
            <a:off x="611188" y="2349500"/>
            <a:ext cx="8064500" cy="5191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None/>
              <a:defRPr/>
            </a:pPr>
            <a:r>
              <a:rPr lang="sr-Latn-CS" b="1">
                <a:effectLst>
                  <a:outerShdw blurRad="38100" dist="38100" dir="2700000" algn="tl">
                    <a:srgbClr val="FFFFFF"/>
                  </a:outerShdw>
                </a:effectLst>
              </a:rPr>
              <a:t>	B</a:t>
            </a:r>
            <a:r>
              <a:rPr lang="it-IT" b="1">
                <a:effectLst>
                  <a:outerShdw blurRad="38100" dist="38100" dir="2700000" algn="tl">
                    <a:srgbClr val="FFFFFF"/>
                  </a:outerShdw>
                </a:effectLst>
              </a:rPr>
              <a:t>rzo uče nove i ovladavaju postojećim alatima</a:t>
            </a:r>
            <a:endParaRPr lang="en-US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51943" name="WordArt 7" descr="Narrow vertical"/>
          <p:cNvSpPr>
            <a:spLocks noChangeArrowheads="1" noChangeShapeType="1" noTextEdit="1"/>
          </p:cNvSpPr>
          <p:nvPr/>
        </p:nvSpPr>
        <p:spPr bwMode="auto">
          <a:xfrm>
            <a:off x="900113" y="3644900"/>
            <a:ext cx="7848600" cy="1084263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pt-BR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Iskreno se nadam da ne tražimo previše!</a:t>
            </a:r>
            <a:endParaRPr lang="en-US" sz="3600" kern="10">
              <a:ln w="12700">
                <a:solidFill>
                  <a:srgbClr val="000000"/>
                </a:solidFill>
                <a:round/>
                <a:headEnd/>
                <a:tailEnd/>
              </a:ln>
              <a:pattFill prst="dashHorz">
                <a:fgClr>
                  <a:srgbClr val="808080"/>
                </a:fgClr>
                <a:bgClr>
                  <a:srgbClr val="FFFF00"/>
                </a:bgClr>
              </a:pattFill>
              <a:effectLst>
                <a:outerShdw dist="45791" dir="2021404" algn="ctr" rotWithShape="0">
                  <a:srgbClr val="80808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381000"/>
            <a:ext cx="7086600" cy="641350"/>
          </a:xfrm>
        </p:spPr>
        <p:txBody>
          <a:bodyPr/>
          <a:lstStyle/>
          <a:p>
            <a:pPr eaLnBrk="1" hangingPunct="1"/>
            <a:r>
              <a:rPr lang="en-US" sz="3600" b="1" i="1" smtClean="0">
                <a:solidFill>
                  <a:schemeClr val="accent2"/>
                </a:solidFill>
                <a:latin typeface="Arial Narrow" pitchFamily="34" charset="0"/>
              </a:rPr>
              <a:t>Njegovo veli</a:t>
            </a:r>
            <a:r>
              <a:rPr lang="sr-Latn-CS" sz="3600" b="1" i="1" smtClean="0">
                <a:solidFill>
                  <a:schemeClr val="accent2"/>
                </a:solidFill>
                <a:latin typeface="Arial Narrow" pitchFamily="34" charset="0"/>
              </a:rPr>
              <a:t>č</a:t>
            </a:r>
            <a:r>
              <a:rPr lang="en-US" sz="3600" b="1" i="1" smtClean="0">
                <a:solidFill>
                  <a:schemeClr val="accent2"/>
                </a:solidFill>
                <a:latin typeface="Arial Narrow" pitchFamily="34" charset="0"/>
              </a:rPr>
              <a:t>anstvo</a:t>
            </a:r>
            <a:r>
              <a:rPr lang="sr-Latn-CS" sz="3600" b="1" i="1" smtClean="0">
                <a:solidFill>
                  <a:schemeClr val="accent2"/>
                </a:solidFill>
                <a:latin typeface="Arial Narrow" pitchFamily="34" charset="0"/>
              </a:rPr>
              <a:t> – Problem?</a:t>
            </a:r>
            <a:endParaRPr lang="en-US" sz="3600" b="1" i="1" smtClean="0">
              <a:solidFill>
                <a:schemeClr val="accent2"/>
              </a:solidFill>
              <a:latin typeface="Arial Narrow" pitchFamily="34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762000" y="1447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4400" b="1">
              <a:solidFill>
                <a:schemeClr val="accent2"/>
              </a:solidFill>
              <a:latin typeface="Arial Black" pitchFamily="34" charset="0"/>
            </a:endParaRPr>
          </a:p>
        </p:txBody>
      </p:sp>
      <p:grpSp>
        <p:nvGrpSpPr>
          <p:cNvPr id="36869" name="Group 5"/>
          <p:cNvGrpSpPr>
            <a:grpSpLocks/>
          </p:cNvGrpSpPr>
          <p:nvPr/>
        </p:nvGrpSpPr>
        <p:grpSpPr bwMode="auto">
          <a:xfrm>
            <a:off x="2286000" y="1676400"/>
            <a:ext cx="5264150" cy="4914900"/>
            <a:chOff x="2871" y="1984"/>
            <a:chExt cx="8289" cy="7740"/>
          </a:xfrm>
        </p:grpSpPr>
        <p:grpSp>
          <p:nvGrpSpPr>
            <p:cNvPr id="36870" name="Group 6"/>
            <p:cNvGrpSpPr>
              <a:grpSpLocks/>
            </p:cNvGrpSpPr>
            <p:nvPr/>
          </p:nvGrpSpPr>
          <p:grpSpPr bwMode="auto">
            <a:xfrm>
              <a:off x="2871" y="1984"/>
              <a:ext cx="8289" cy="6248"/>
              <a:chOff x="2871" y="1984"/>
              <a:chExt cx="8289" cy="6248"/>
            </a:xfrm>
          </p:grpSpPr>
          <p:sp>
            <p:nvSpPr>
              <p:cNvPr id="36872" name="WordArt 7" descr="Narrow vertical"/>
              <p:cNvSpPr>
                <a:spLocks noChangeArrowheads="1" noChangeShapeType="1" noTextEdit="1"/>
              </p:cNvSpPr>
              <p:nvPr/>
            </p:nvSpPr>
            <p:spPr bwMode="auto">
              <a:xfrm>
                <a:off x="4701" y="3784"/>
                <a:ext cx="3000" cy="1800"/>
              </a:xfrm>
              <a:prstGeom prst="rect">
                <a:avLst/>
              </a:prstGeom>
            </p:spPr>
            <p:txBody>
              <a:bodyPr wrap="none" fromWordArt="1">
                <a:prstTxWarp prst="textCurveUp">
                  <a:avLst>
                    <a:gd name="adj" fmla="val 40356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pattFill prst="dashHorz">
                      <a:fgClr>
                        <a:srgbClr val="808080"/>
                      </a:fgClr>
                      <a:bgClr>
                        <a:srgbClr val="FFFF00"/>
                      </a:bgClr>
                    </a:pattFill>
                    <a:effectLst>
                      <a:outerShdw dist="45791" dir="2021404" algn="ctr" rotWithShape="0">
                        <a:srgbClr val="808080"/>
                      </a:outerShdw>
                    </a:effectLst>
                    <a:latin typeface="Arial Black"/>
                  </a:rPr>
                  <a:t>Problem</a:t>
                </a:r>
              </a:p>
            </p:txBody>
          </p:sp>
          <p:sp>
            <p:nvSpPr>
              <p:cNvPr id="36873" name="Freeform 8"/>
              <p:cNvSpPr>
                <a:spLocks/>
              </p:cNvSpPr>
              <p:nvPr/>
            </p:nvSpPr>
            <p:spPr bwMode="auto">
              <a:xfrm>
                <a:off x="3372" y="2726"/>
                <a:ext cx="5580" cy="5506"/>
              </a:xfrm>
              <a:custGeom>
                <a:avLst/>
                <a:gdLst>
                  <a:gd name="T0" fmla="*/ 360 w 5580"/>
                  <a:gd name="T1" fmla="*/ 4489 h 5506"/>
                  <a:gd name="T2" fmla="*/ 240 w 5580"/>
                  <a:gd name="T3" fmla="*/ 4219 h 5506"/>
                  <a:gd name="T4" fmla="*/ 60 w 5580"/>
                  <a:gd name="T5" fmla="*/ 3829 h 5506"/>
                  <a:gd name="T6" fmla="*/ 0 w 5580"/>
                  <a:gd name="T7" fmla="*/ 3679 h 5506"/>
                  <a:gd name="T8" fmla="*/ 75 w 5580"/>
                  <a:gd name="T9" fmla="*/ 3484 h 5506"/>
                  <a:gd name="T10" fmla="*/ 405 w 5580"/>
                  <a:gd name="T11" fmla="*/ 3184 h 5506"/>
                  <a:gd name="T12" fmla="*/ 615 w 5580"/>
                  <a:gd name="T13" fmla="*/ 2929 h 5506"/>
                  <a:gd name="T14" fmla="*/ 780 w 5580"/>
                  <a:gd name="T15" fmla="*/ 1909 h 5506"/>
                  <a:gd name="T16" fmla="*/ 945 w 5580"/>
                  <a:gd name="T17" fmla="*/ 1609 h 5506"/>
                  <a:gd name="T18" fmla="*/ 1005 w 5580"/>
                  <a:gd name="T19" fmla="*/ 1474 h 5506"/>
                  <a:gd name="T20" fmla="*/ 1365 w 5580"/>
                  <a:gd name="T21" fmla="*/ 1069 h 5506"/>
                  <a:gd name="T22" fmla="*/ 1755 w 5580"/>
                  <a:gd name="T23" fmla="*/ 1099 h 5506"/>
                  <a:gd name="T24" fmla="*/ 1980 w 5580"/>
                  <a:gd name="T25" fmla="*/ 1264 h 5506"/>
                  <a:gd name="T26" fmla="*/ 2595 w 5580"/>
                  <a:gd name="T27" fmla="*/ 1204 h 5506"/>
                  <a:gd name="T28" fmla="*/ 3105 w 5580"/>
                  <a:gd name="T29" fmla="*/ 949 h 5506"/>
                  <a:gd name="T30" fmla="*/ 3285 w 5580"/>
                  <a:gd name="T31" fmla="*/ 784 h 5506"/>
                  <a:gd name="T32" fmla="*/ 3375 w 5580"/>
                  <a:gd name="T33" fmla="*/ 679 h 5506"/>
                  <a:gd name="T34" fmla="*/ 3450 w 5580"/>
                  <a:gd name="T35" fmla="*/ 559 h 5506"/>
                  <a:gd name="T36" fmla="*/ 3570 w 5580"/>
                  <a:gd name="T37" fmla="*/ 304 h 5506"/>
                  <a:gd name="T38" fmla="*/ 3645 w 5580"/>
                  <a:gd name="T39" fmla="*/ 154 h 5506"/>
                  <a:gd name="T40" fmla="*/ 4155 w 5580"/>
                  <a:gd name="T41" fmla="*/ 49 h 5506"/>
                  <a:gd name="T42" fmla="*/ 4230 w 5580"/>
                  <a:gd name="T43" fmla="*/ 289 h 5506"/>
                  <a:gd name="T44" fmla="*/ 4470 w 5580"/>
                  <a:gd name="T45" fmla="*/ 949 h 5506"/>
                  <a:gd name="T46" fmla="*/ 4575 w 5580"/>
                  <a:gd name="T47" fmla="*/ 1189 h 5506"/>
                  <a:gd name="T48" fmla="*/ 4695 w 5580"/>
                  <a:gd name="T49" fmla="*/ 1804 h 5506"/>
                  <a:gd name="T50" fmla="*/ 4770 w 5580"/>
                  <a:gd name="T51" fmla="*/ 2014 h 5506"/>
                  <a:gd name="T52" fmla="*/ 4890 w 5580"/>
                  <a:gd name="T53" fmla="*/ 2479 h 5506"/>
                  <a:gd name="T54" fmla="*/ 4965 w 5580"/>
                  <a:gd name="T55" fmla="*/ 2749 h 5506"/>
                  <a:gd name="T56" fmla="*/ 5070 w 5580"/>
                  <a:gd name="T57" fmla="*/ 3064 h 5506"/>
                  <a:gd name="T58" fmla="*/ 5115 w 5580"/>
                  <a:gd name="T59" fmla="*/ 3574 h 5506"/>
                  <a:gd name="T60" fmla="*/ 5145 w 5580"/>
                  <a:gd name="T61" fmla="*/ 4444 h 5506"/>
                  <a:gd name="T62" fmla="*/ 5415 w 5580"/>
                  <a:gd name="T63" fmla="*/ 4624 h 5506"/>
                  <a:gd name="T64" fmla="*/ 5580 w 5580"/>
                  <a:gd name="T65" fmla="*/ 4669 h 5506"/>
                  <a:gd name="T66" fmla="*/ 5415 w 5580"/>
                  <a:gd name="T67" fmla="*/ 5164 h 5506"/>
                  <a:gd name="T68" fmla="*/ 4665 w 5580"/>
                  <a:gd name="T69" fmla="*/ 5329 h 5506"/>
                  <a:gd name="T70" fmla="*/ 4215 w 5580"/>
                  <a:gd name="T71" fmla="*/ 5464 h 5506"/>
                  <a:gd name="T72" fmla="*/ 2415 w 5580"/>
                  <a:gd name="T73" fmla="*/ 5479 h 5506"/>
                  <a:gd name="T74" fmla="*/ 1980 w 5580"/>
                  <a:gd name="T75" fmla="*/ 5359 h 5506"/>
                  <a:gd name="T76" fmla="*/ 1725 w 5580"/>
                  <a:gd name="T77" fmla="*/ 5284 h 5506"/>
                  <a:gd name="T78" fmla="*/ 960 w 5580"/>
                  <a:gd name="T79" fmla="*/ 4999 h 5506"/>
                  <a:gd name="T80" fmla="*/ 765 w 5580"/>
                  <a:gd name="T81" fmla="*/ 4909 h 5506"/>
                  <a:gd name="T82" fmla="*/ 630 w 5580"/>
                  <a:gd name="T83" fmla="*/ 4864 h 5506"/>
                  <a:gd name="T84" fmla="*/ 570 w 5580"/>
                  <a:gd name="T85" fmla="*/ 4789 h 550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5580"/>
                  <a:gd name="T130" fmla="*/ 0 h 5506"/>
                  <a:gd name="T131" fmla="*/ 5580 w 5580"/>
                  <a:gd name="T132" fmla="*/ 5506 h 550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5580" h="5506">
                    <a:moveTo>
                      <a:pt x="375" y="4564"/>
                    </a:moveTo>
                    <a:cubicBezTo>
                      <a:pt x="370" y="4539"/>
                      <a:pt x="369" y="4513"/>
                      <a:pt x="360" y="4489"/>
                    </a:cubicBezTo>
                    <a:cubicBezTo>
                      <a:pt x="344" y="4447"/>
                      <a:pt x="300" y="4369"/>
                      <a:pt x="300" y="4369"/>
                    </a:cubicBezTo>
                    <a:cubicBezTo>
                      <a:pt x="270" y="4217"/>
                      <a:pt x="309" y="4371"/>
                      <a:pt x="240" y="4219"/>
                    </a:cubicBezTo>
                    <a:cubicBezTo>
                      <a:pt x="203" y="4138"/>
                      <a:pt x="185" y="4054"/>
                      <a:pt x="135" y="3979"/>
                    </a:cubicBezTo>
                    <a:lnTo>
                      <a:pt x="60" y="3829"/>
                    </a:lnTo>
                    <a:cubicBezTo>
                      <a:pt x="60" y="3829"/>
                      <a:pt x="60" y="3829"/>
                      <a:pt x="60" y="3829"/>
                    </a:cubicBezTo>
                    <a:cubicBezTo>
                      <a:pt x="23" y="3718"/>
                      <a:pt x="44" y="3767"/>
                      <a:pt x="0" y="3679"/>
                    </a:cubicBezTo>
                    <a:cubicBezTo>
                      <a:pt x="10" y="3624"/>
                      <a:pt x="10" y="3566"/>
                      <a:pt x="30" y="3514"/>
                    </a:cubicBezTo>
                    <a:cubicBezTo>
                      <a:pt x="36" y="3497"/>
                      <a:pt x="61" y="3496"/>
                      <a:pt x="75" y="3484"/>
                    </a:cubicBezTo>
                    <a:cubicBezTo>
                      <a:pt x="113" y="3452"/>
                      <a:pt x="157" y="3427"/>
                      <a:pt x="195" y="3394"/>
                    </a:cubicBezTo>
                    <a:cubicBezTo>
                      <a:pt x="270" y="3330"/>
                      <a:pt x="323" y="3239"/>
                      <a:pt x="405" y="3184"/>
                    </a:cubicBezTo>
                    <a:cubicBezTo>
                      <a:pt x="420" y="3174"/>
                      <a:pt x="438" y="3167"/>
                      <a:pt x="450" y="3154"/>
                    </a:cubicBezTo>
                    <a:cubicBezTo>
                      <a:pt x="490" y="3111"/>
                      <a:pt x="582" y="3000"/>
                      <a:pt x="615" y="2929"/>
                    </a:cubicBezTo>
                    <a:cubicBezTo>
                      <a:pt x="638" y="2880"/>
                      <a:pt x="675" y="2779"/>
                      <a:pt x="675" y="2779"/>
                    </a:cubicBezTo>
                    <a:cubicBezTo>
                      <a:pt x="687" y="2474"/>
                      <a:pt x="697" y="2200"/>
                      <a:pt x="780" y="1909"/>
                    </a:cubicBezTo>
                    <a:cubicBezTo>
                      <a:pt x="796" y="1854"/>
                      <a:pt x="812" y="1794"/>
                      <a:pt x="840" y="1744"/>
                    </a:cubicBezTo>
                    <a:cubicBezTo>
                      <a:pt x="916" y="1608"/>
                      <a:pt x="872" y="1696"/>
                      <a:pt x="945" y="1609"/>
                    </a:cubicBezTo>
                    <a:lnTo>
                      <a:pt x="1005" y="1474"/>
                    </a:lnTo>
                    <a:cubicBezTo>
                      <a:pt x="1005" y="1474"/>
                      <a:pt x="1005" y="1474"/>
                      <a:pt x="1005" y="1474"/>
                    </a:cubicBezTo>
                    <a:cubicBezTo>
                      <a:pt x="1033" y="1437"/>
                      <a:pt x="1068" y="1407"/>
                      <a:pt x="1095" y="1369"/>
                    </a:cubicBezTo>
                    <a:cubicBezTo>
                      <a:pt x="1180" y="1250"/>
                      <a:pt x="1209" y="1108"/>
                      <a:pt x="1365" y="1069"/>
                    </a:cubicBezTo>
                    <a:cubicBezTo>
                      <a:pt x="1455" y="1074"/>
                      <a:pt x="1545" y="1077"/>
                      <a:pt x="1635" y="1084"/>
                    </a:cubicBezTo>
                    <a:cubicBezTo>
                      <a:pt x="1675" y="1087"/>
                      <a:pt x="1717" y="1085"/>
                      <a:pt x="1755" y="1099"/>
                    </a:cubicBezTo>
                    <a:cubicBezTo>
                      <a:pt x="1801" y="1116"/>
                      <a:pt x="1798" y="1161"/>
                      <a:pt x="1830" y="1189"/>
                    </a:cubicBezTo>
                    <a:cubicBezTo>
                      <a:pt x="1901" y="1252"/>
                      <a:pt x="1905" y="1245"/>
                      <a:pt x="1980" y="1264"/>
                    </a:cubicBezTo>
                    <a:cubicBezTo>
                      <a:pt x="2149" y="1208"/>
                      <a:pt x="1966" y="1264"/>
                      <a:pt x="2400" y="1234"/>
                    </a:cubicBezTo>
                    <a:cubicBezTo>
                      <a:pt x="2466" y="1229"/>
                      <a:pt x="2530" y="1211"/>
                      <a:pt x="2595" y="1204"/>
                    </a:cubicBezTo>
                    <a:cubicBezTo>
                      <a:pt x="2706" y="1167"/>
                      <a:pt x="2823" y="1145"/>
                      <a:pt x="2925" y="1084"/>
                    </a:cubicBezTo>
                    <a:cubicBezTo>
                      <a:pt x="2997" y="1041"/>
                      <a:pt x="3044" y="1000"/>
                      <a:pt x="3105" y="949"/>
                    </a:cubicBezTo>
                    <a:cubicBezTo>
                      <a:pt x="3155" y="907"/>
                      <a:pt x="3212" y="880"/>
                      <a:pt x="3255" y="829"/>
                    </a:cubicBezTo>
                    <a:cubicBezTo>
                      <a:pt x="3267" y="815"/>
                      <a:pt x="3275" y="799"/>
                      <a:pt x="3285" y="784"/>
                    </a:cubicBezTo>
                    <a:cubicBezTo>
                      <a:pt x="3300" y="764"/>
                      <a:pt x="3314" y="743"/>
                      <a:pt x="3330" y="724"/>
                    </a:cubicBezTo>
                    <a:cubicBezTo>
                      <a:pt x="3344" y="708"/>
                      <a:pt x="3363" y="696"/>
                      <a:pt x="3375" y="679"/>
                    </a:cubicBezTo>
                    <a:cubicBezTo>
                      <a:pt x="3388" y="661"/>
                      <a:pt x="3393" y="638"/>
                      <a:pt x="3405" y="619"/>
                    </a:cubicBezTo>
                    <a:cubicBezTo>
                      <a:pt x="3418" y="598"/>
                      <a:pt x="3435" y="579"/>
                      <a:pt x="3450" y="559"/>
                    </a:cubicBezTo>
                    <a:cubicBezTo>
                      <a:pt x="3484" y="458"/>
                      <a:pt x="3439" y="581"/>
                      <a:pt x="3510" y="439"/>
                    </a:cubicBezTo>
                    <a:cubicBezTo>
                      <a:pt x="3532" y="396"/>
                      <a:pt x="3547" y="346"/>
                      <a:pt x="3570" y="304"/>
                    </a:cubicBezTo>
                    <a:cubicBezTo>
                      <a:pt x="3588" y="272"/>
                      <a:pt x="3630" y="214"/>
                      <a:pt x="3630" y="214"/>
                    </a:cubicBezTo>
                    <a:cubicBezTo>
                      <a:pt x="3635" y="194"/>
                      <a:pt x="3637" y="173"/>
                      <a:pt x="3645" y="154"/>
                    </a:cubicBezTo>
                    <a:cubicBezTo>
                      <a:pt x="3702" y="21"/>
                      <a:pt x="3864" y="41"/>
                      <a:pt x="3975" y="4"/>
                    </a:cubicBezTo>
                    <a:cubicBezTo>
                      <a:pt x="3998" y="7"/>
                      <a:pt x="4124" y="0"/>
                      <a:pt x="4155" y="49"/>
                    </a:cubicBezTo>
                    <a:cubicBezTo>
                      <a:pt x="4175" y="82"/>
                      <a:pt x="4188" y="158"/>
                      <a:pt x="4200" y="199"/>
                    </a:cubicBezTo>
                    <a:cubicBezTo>
                      <a:pt x="4209" y="229"/>
                      <a:pt x="4230" y="289"/>
                      <a:pt x="4230" y="289"/>
                    </a:cubicBezTo>
                    <a:cubicBezTo>
                      <a:pt x="4262" y="510"/>
                      <a:pt x="4219" y="671"/>
                      <a:pt x="4410" y="814"/>
                    </a:cubicBezTo>
                    <a:cubicBezTo>
                      <a:pt x="4426" y="863"/>
                      <a:pt x="4459" y="899"/>
                      <a:pt x="4470" y="949"/>
                    </a:cubicBezTo>
                    <a:cubicBezTo>
                      <a:pt x="4476" y="975"/>
                      <a:pt x="4486" y="1067"/>
                      <a:pt x="4500" y="1099"/>
                    </a:cubicBezTo>
                    <a:cubicBezTo>
                      <a:pt x="4526" y="1159"/>
                      <a:pt x="4536" y="1135"/>
                      <a:pt x="4575" y="1189"/>
                    </a:cubicBezTo>
                    <a:cubicBezTo>
                      <a:pt x="4605" y="1231"/>
                      <a:pt x="4634" y="1290"/>
                      <a:pt x="4650" y="1339"/>
                    </a:cubicBezTo>
                    <a:cubicBezTo>
                      <a:pt x="4660" y="1493"/>
                      <a:pt x="4665" y="1652"/>
                      <a:pt x="4695" y="1804"/>
                    </a:cubicBezTo>
                    <a:cubicBezTo>
                      <a:pt x="4706" y="1857"/>
                      <a:pt x="4719" y="1853"/>
                      <a:pt x="4740" y="1909"/>
                    </a:cubicBezTo>
                    <a:cubicBezTo>
                      <a:pt x="4753" y="1943"/>
                      <a:pt x="4760" y="1979"/>
                      <a:pt x="4770" y="2014"/>
                    </a:cubicBezTo>
                    <a:cubicBezTo>
                      <a:pt x="4801" y="2123"/>
                      <a:pt x="4806" y="2185"/>
                      <a:pt x="4890" y="2269"/>
                    </a:cubicBezTo>
                    <a:cubicBezTo>
                      <a:pt x="4872" y="2361"/>
                      <a:pt x="4862" y="2368"/>
                      <a:pt x="4890" y="2479"/>
                    </a:cubicBezTo>
                    <a:cubicBezTo>
                      <a:pt x="4898" y="2512"/>
                      <a:pt x="4927" y="2536"/>
                      <a:pt x="4935" y="2569"/>
                    </a:cubicBezTo>
                    <a:cubicBezTo>
                      <a:pt x="4950" y="2628"/>
                      <a:pt x="4948" y="2691"/>
                      <a:pt x="4965" y="2749"/>
                    </a:cubicBezTo>
                    <a:cubicBezTo>
                      <a:pt x="4970" y="2766"/>
                      <a:pt x="4988" y="2778"/>
                      <a:pt x="4995" y="2794"/>
                    </a:cubicBezTo>
                    <a:cubicBezTo>
                      <a:pt x="5032" y="2878"/>
                      <a:pt x="5048" y="2976"/>
                      <a:pt x="5070" y="3064"/>
                    </a:cubicBezTo>
                    <a:cubicBezTo>
                      <a:pt x="5053" y="3213"/>
                      <a:pt x="5034" y="3284"/>
                      <a:pt x="5055" y="3439"/>
                    </a:cubicBezTo>
                    <a:cubicBezTo>
                      <a:pt x="5062" y="3488"/>
                      <a:pt x="5099" y="3527"/>
                      <a:pt x="5115" y="3574"/>
                    </a:cubicBezTo>
                    <a:cubicBezTo>
                      <a:pt x="5126" y="3700"/>
                      <a:pt x="5145" y="3797"/>
                      <a:pt x="5160" y="3919"/>
                    </a:cubicBezTo>
                    <a:cubicBezTo>
                      <a:pt x="5158" y="3964"/>
                      <a:pt x="5114" y="4351"/>
                      <a:pt x="5145" y="4444"/>
                    </a:cubicBezTo>
                    <a:cubicBezTo>
                      <a:pt x="5151" y="4461"/>
                      <a:pt x="5175" y="4464"/>
                      <a:pt x="5190" y="4474"/>
                    </a:cubicBezTo>
                    <a:cubicBezTo>
                      <a:pt x="5241" y="4550"/>
                      <a:pt x="5329" y="4595"/>
                      <a:pt x="5415" y="4624"/>
                    </a:cubicBezTo>
                    <a:cubicBezTo>
                      <a:pt x="5439" y="4632"/>
                      <a:pt x="5465" y="4632"/>
                      <a:pt x="5490" y="4639"/>
                    </a:cubicBezTo>
                    <a:cubicBezTo>
                      <a:pt x="5521" y="4647"/>
                      <a:pt x="5580" y="4669"/>
                      <a:pt x="5580" y="4669"/>
                    </a:cubicBezTo>
                    <a:cubicBezTo>
                      <a:pt x="5563" y="4773"/>
                      <a:pt x="5538" y="4884"/>
                      <a:pt x="5505" y="4984"/>
                    </a:cubicBezTo>
                    <a:cubicBezTo>
                      <a:pt x="5486" y="5041"/>
                      <a:pt x="5476" y="5130"/>
                      <a:pt x="5415" y="5164"/>
                    </a:cubicBezTo>
                    <a:cubicBezTo>
                      <a:pt x="5281" y="5238"/>
                      <a:pt x="5107" y="5231"/>
                      <a:pt x="4965" y="5239"/>
                    </a:cubicBezTo>
                    <a:cubicBezTo>
                      <a:pt x="4851" y="5255"/>
                      <a:pt x="4767" y="5287"/>
                      <a:pt x="4665" y="5329"/>
                    </a:cubicBezTo>
                    <a:cubicBezTo>
                      <a:pt x="4585" y="5362"/>
                      <a:pt x="4505" y="5374"/>
                      <a:pt x="4425" y="5404"/>
                    </a:cubicBezTo>
                    <a:cubicBezTo>
                      <a:pt x="4362" y="5427"/>
                      <a:pt x="4283" y="5462"/>
                      <a:pt x="4215" y="5464"/>
                    </a:cubicBezTo>
                    <a:cubicBezTo>
                      <a:pt x="3780" y="5474"/>
                      <a:pt x="3345" y="5474"/>
                      <a:pt x="2910" y="5479"/>
                    </a:cubicBezTo>
                    <a:cubicBezTo>
                      <a:pt x="2689" y="5496"/>
                      <a:pt x="2667" y="5506"/>
                      <a:pt x="2415" y="5479"/>
                    </a:cubicBezTo>
                    <a:cubicBezTo>
                      <a:pt x="2330" y="5470"/>
                      <a:pt x="2240" y="5431"/>
                      <a:pt x="2160" y="5404"/>
                    </a:cubicBezTo>
                    <a:cubicBezTo>
                      <a:pt x="2101" y="5384"/>
                      <a:pt x="2040" y="5374"/>
                      <a:pt x="1980" y="5359"/>
                    </a:cubicBezTo>
                    <a:cubicBezTo>
                      <a:pt x="1958" y="5354"/>
                      <a:pt x="1941" y="5336"/>
                      <a:pt x="1920" y="5329"/>
                    </a:cubicBezTo>
                    <a:cubicBezTo>
                      <a:pt x="1866" y="5311"/>
                      <a:pt x="1784" y="5296"/>
                      <a:pt x="1725" y="5284"/>
                    </a:cubicBezTo>
                    <a:cubicBezTo>
                      <a:pt x="1648" y="5246"/>
                      <a:pt x="1569" y="5226"/>
                      <a:pt x="1485" y="5209"/>
                    </a:cubicBezTo>
                    <a:cubicBezTo>
                      <a:pt x="1319" y="5126"/>
                      <a:pt x="1143" y="5036"/>
                      <a:pt x="960" y="4999"/>
                    </a:cubicBezTo>
                    <a:cubicBezTo>
                      <a:pt x="872" y="4955"/>
                      <a:pt x="921" y="4976"/>
                      <a:pt x="810" y="4939"/>
                    </a:cubicBezTo>
                    <a:cubicBezTo>
                      <a:pt x="793" y="4933"/>
                      <a:pt x="781" y="4916"/>
                      <a:pt x="765" y="4909"/>
                    </a:cubicBezTo>
                    <a:cubicBezTo>
                      <a:pt x="736" y="4896"/>
                      <a:pt x="705" y="4889"/>
                      <a:pt x="675" y="4879"/>
                    </a:cubicBezTo>
                    <a:cubicBezTo>
                      <a:pt x="660" y="4874"/>
                      <a:pt x="630" y="4864"/>
                      <a:pt x="630" y="4864"/>
                    </a:cubicBezTo>
                    <a:cubicBezTo>
                      <a:pt x="615" y="4849"/>
                      <a:pt x="601" y="4833"/>
                      <a:pt x="585" y="4819"/>
                    </a:cubicBezTo>
                    <a:cubicBezTo>
                      <a:pt x="542" y="4783"/>
                      <a:pt x="516" y="4789"/>
                      <a:pt x="570" y="4789"/>
                    </a:cubicBezTo>
                    <a:lnTo>
                      <a:pt x="375" y="4564"/>
                    </a:lnTo>
                    <a:close/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4" name="Freeform 9"/>
              <p:cNvSpPr>
                <a:spLocks/>
              </p:cNvSpPr>
              <p:nvPr/>
            </p:nvSpPr>
            <p:spPr bwMode="auto">
              <a:xfrm>
                <a:off x="2871" y="4320"/>
                <a:ext cx="8289" cy="375"/>
              </a:xfrm>
              <a:custGeom>
                <a:avLst/>
                <a:gdLst>
                  <a:gd name="T0" fmla="*/ 9 w 8289"/>
                  <a:gd name="T1" fmla="*/ 180 h 375"/>
                  <a:gd name="T2" fmla="*/ 84 w 8289"/>
                  <a:gd name="T3" fmla="*/ 120 h 375"/>
                  <a:gd name="T4" fmla="*/ 294 w 8289"/>
                  <a:gd name="T5" fmla="*/ 15 h 375"/>
                  <a:gd name="T6" fmla="*/ 369 w 8289"/>
                  <a:gd name="T7" fmla="*/ 30 h 375"/>
                  <a:gd name="T8" fmla="*/ 399 w 8289"/>
                  <a:gd name="T9" fmla="*/ 75 h 375"/>
                  <a:gd name="T10" fmla="*/ 504 w 8289"/>
                  <a:gd name="T11" fmla="*/ 120 h 375"/>
                  <a:gd name="T12" fmla="*/ 1059 w 8289"/>
                  <a:gd name="T13" fmla="*/ 75 h 375"/>
                  <a:gd name="T14" fmla="*/ 1179 w 8289"/>
                  <a:gd name="T15" fmla="*/ 180 h 375"/>
                  <a:gd name="T16" fmla="*/ 1419 w 8289"/>
                  <a:gd name="T17" fmla="*/ 45 h 375"/>
                  <a:gd name="T18" fmla="*/ 1584 w 8289"/>
                  <a:gd name="T19" fmla="*/ 165 h 375"/>
                  <a:gd name="T20" fmla="*/ 2034 w 8289"/>
                  <a:gd name="T21" fmla="*/ 195 h 375"/>
                  <a:gd name="T22" fmla="*/ 2139 w 8289"/>
                  <a:gd name="T23" fmla="*/ 180 h 375"/>
                  <a:gd name="T24" fmla="*/ 2184 w 8289"/>
                  <a:gd name="T25" fmla="*/ 150 h 375"/>
                  <a:gd name="T26" fmla="*/ 2274 w 8289"/>
                  <a:gd name="T27" fmla="*/ 120 h 375"/>
                  <a:gd name="T28" fmla="*/ 2334 w 8289"/>
                  <a:gd name="T29" fmla="*/ 90 h 375"/>
                  <a:gd name="T30" fmla="*/ 2559 w 8289"/>
                  <a:gd name="T31" fmla="*/ 135 h 375"/>
                  <a:gd name="T32" fmla="*/ 2649 w 8289"/>
                  <a:gd name="T33" fmla="*/ 195 h 375"/>
                  <a:gd name="T34" fmla="*/ 2694 w 8289"/>
                  <a:gd name="T35" fmla="*/ 240 h 375"/>
                  <a:gd name="T36" fmla="*/ 2739 w 8289"/>
                  <a:gd name="T37" fmla="*/ 255 h 375"/>
                  <a:gd name="T38" fmla="*/ 2784 w 8289"/>
                  <a:gd name="T39" fmla="*/ 285 h 375"/>
                  <a:gd name="T40" fmla="*/ 2919 w 8289"/>
                  <a:gd name="T41" fmla="*/ 270 h 375"/>
                  <a:gd name="T42" fmla="*/ 3159 w 8289"/>
                  <a:gd name="T43" fmla="*/ 165 h 375"/>
                  <a:gd name="T44" fmla="*/ 3459 w 8289"/>
                  <a:gd name="T45" fmla="*/ 210 h 375"/>
                  <a:gd name="T46" fmla="*/ 4014 w 8289"/>
                  <a:gd name="T47" fmla="*/ 150 h 375"/>
                  <a:gd name="T48" fmla="*/ 4074 w 8289"/>
                  <a:gd name="T49" fmla="*/ 135 h 375"/>
                  <a:gd name="T50" fmla="*/ 4119 w 8289"/>
                  <a:gd name="T51" fmla="*/ 120 h 375"/>
                  <a:gd name="T52" fmla="*/ 4239 w 8289"/>
                  <a:gd name="T53" fmla="*/ 90 h 375"/>
                  <a:gd name="T54" fmla="*/ 4599 w 8289"/>
                  <a:gd name="T55" fmla="*/ 105 h 375"/>
                  <a:gd name="T56" fmla="*/ 4704 w 8289"/>
                  <a:gd name="T57" fmla="*/ 60 h 375"/>
                  <a:gd name="T58" fmla="*/ 4749 w 8289"/>
                  <a:gd name="T59" fmla="*/ 90 h 375"/>
                  <a:gd name="T60" fmla="*/ 4854 w 8289"/>
                  <a:gd name="T61" fmla="*/ 120 h 375"/>
                  <a:gd name="T62" fmla="*/ 5064 w 8289"/>
                  <a:gd name="T63" fmla="*/ 105 h 375"/>
                  <a:gd name="T64" fmla="*/ 5244 w 8289"/>
                  <a:gd name="T65" fmla="*/ 105 h 375"/>
                  <a:gd name="T66" fmla="*/ 5409 w 8289"/>
                  <a:gd name="T67" fmla="*/ 75 h 375"/>
                  <a:gd name="T68" fmla="*/ 5484 w 8289"/>
                  <a:gd name="T69" fmla="*/ 135 h 375"/>
                  <a:gd name="T70" fmla="*/ 5529 w 8289"/>
                  <a:gd name="T71" fmla="*/ 105 h 375"/>
                  <a:gd name="T72" fmla="*/ 5724 w 8289"/>
                  <a:gd name="T73" fmla="*/ 90 h 375"/>
                  <a:gd name="T74" fmla="*/ 5769 w 8289"/>
                  <a:gd name="T75" fmla="*/ 60 h 375"/>
                  <a:gd name="T76" fmla="*/ 5829 w 8289"/>
                  <a:gd name="T77" fmla="*/ 45 h 375"/>
                  <a:gd name="T78" fmla="*/ 5874 w 8289"/>
                  <a:gd name="T79" fmla="*/ 0 h 375"/>
                  <a:gd name="T80" fmla="*/ 5964 w 8289"/>
                  <a:gd name="T81" fmla="*/ 180 h 375"/>
                  <a:gd name="T82" fmla="*/ 6009 w 8289"/>
                  <a:gd name="T83" fmla="*/ 195 h 375"/>
                  <a:gd name="T84" fmla="*/ 6099 w 8289"/>
                  <a:gd name="T85" fmla="*/ 15 h 375"/>
                  <a:gd name="T86" fmla="*/ 6174 w 8289"/>
                  <a:gd name="T87" fmla="*/ 75 h 375"/>
                  <a:gd name="T88" fmla="*/ 6264 w 8289"/>
                  <a:gd name="T89" fmla="*/ 45 h 375"/>
                  <a:gd name="T90" fmla="*/ 6474 w 8289"/>
                  <a:gd name="T91" fmla="*/ 90 h 375"/>
                  <a:gd name="T92" fmla="*/ 6624 w 8289"/>
                  <a:gd name="T93" fmla="*/ 120 h 375"/>
                  <a:gd name="T94" fmla="*/ 6699 w 8289"/>
                  <a:gd name="T95" fmla="*/ 135 h 375"/>
                  <a:gd name="T96" fmla="*/ 7044 w 8289"/>
                  <a:gd name="T97" fmla="*/ 120 h 375"/>
                  <a:gd name="T98" fmla="*/ 7179 w 8289"/>
                  <a:gd name="T99" fmla="*/ 150 h 375"/>
                  <a:gd name="T100" fmla="*/ 7269 w 8289"/>
                  <a:gd name="T101" fmla="*/ 180 h 375"/>
                  <a:gd name="T102" fmla="*/ 7404 w 8289"/>
                  <a:gd name="T103" fmla="*/ 240 h 375"/>
                  <a:gd name="T104" fmla="*/ 7584 w 8289"/>
                  <a:gd name="T105" fmla="*/ 225 h 375"/>
                  <a:gd name="T106" fmla="*/ 7854 w 8289"/>
                  <a:gd name="T107" fmla="*/ 210 h 375"/>
                  <a:gd name="T108" fmla="*/ 7869 w 8289"/>
                  <a:gd name="T109" fmla="*/ 255 h 375"/>
                  <a:gd name="T110" fmla="*/ 7884 w 8289"/>
                  <a:gd name="T111" fmla="*/ 315 h 375"/>
                  <a:gd name="T112" fmla="*/ 7944 w 8289"/>
                  <a:gd name="T113" fmla="*/ 300 h 375"/>
                  <a:gd name="T114" fmla="*/ 7974 w 8289"/>
                  <a:gd name="T115" fmla="*/ 255 h 375"/>
                  <a:gd name="T116" fmla="*/ 8124 w 8289"/>
                  <a:gd name="T117" fmla="*/ 300 h 375"/>
                  <a:gd name="T118" fmla="*/ 8289 w 8289"/>
                  <a:gd name="T119" fmla="*/ 375 h 37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89"/>
                  <a:gd name="T181" fmla="*/ 0 h 375"/>
                  <a:gd name="T182" fmla="*/ 8289 w 8289"/>
                  <a:gd name="T183" fmla="*/ 375 h 375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89" h="375">
                    <a:moveTo>
                      <a:pt x="9" y="180"/>
                    </a:moveTo>
                    <a:cubicBezTo>
                      <a:pt x="110" y="146"/>
                      <a:pt x="0" y="193"/>
                      <a:pt x="84" y="120"/>
                    </a:cubicBezTo>
                    <a:cubicBezTo>
                      <a:pt x="155" y="58"/>
                      <a:pt x="208" y="32"/>
                      <a:pt x="294" y="15"/>
                    </a:cubicBezTo>
                    <a:cubicBezTo>
                      <a:pt x="319" y="20"/>
                      <a:pt x="347" y="17"/>
                      <a:pt x="369" y="30"/>
                    </a:cubicBezTo>
                    <a:cubicBezTo>
                      <a:pt x="385" y="39"/>
                      <a:pt x="386" y="62"/>
                      <a:pt x="399" y="75"/>
                    </a:cubicBezTo>
                    <a:cubicBezTo>
                      <a:pt x="434" y="110"/>
                      <a:pt x="458" y="109"/>
                      <a:pt x="504" y="120"/>
                    </a:cubicBezTo>
                    <a:cubicBezTo>
                      <a:pt x="705" y="111"/>
                      <a:pt x="866" y="94"/>
                      <a:pt x="1059" y="75"/>
                    </a:cubicBezTo>
                    <a:cubicBezTo>
                      <a:pt x="1094" y="128"/>
                      <a:pt x="1118" y="160"/>
                      <a:pt x="1179" y="180"/>
                    </a:cubicBezTo>
                    <a:cubicBezTo>
                      <a:pt x="1266" y="137"/>
                      <a:pt x="1324" y="69"/>
                      <a:pt x="1419" y="45"/>
                    </a:cubicBezTo>
                    <a:cubicBezTo>
                      <a:pt x="1528" y="154"/>
                      <a:pt x="1470" y="119"/>
                      <a:pt x="1584" y="165"/>
                    </a:cubicBezTo>
                    <a:cubicBezTo>
                      <a:pt x="1749" y="152"/>
                      <a:pt x="1877" y="156"/>
                      <a:pt x="2034" y="195"/>
                    </a:cubicBezTo>
                    <a:cubicBezTo>
                      <a:pt x="2069" y="190"/>
                      <a:pt x="2105" y="190"/>
                      <a:pt x="2139" y="180"/>
                    </a:cubicBezTo>
                    <a:cubicBezTo>
                      <a:pt x="2156" y="175"/>
                      <a:pt x="2168" y="157"/>
                      <a:pt x="2184" y="150"/>
                    </a:cubicBezTo>
                    <a:cubicBezTo>
                      <a:pt x="2213" y="137"/>
                      <a:pt x="2246" y="134"/>
                      <a:pt x="2274" y="120"/>
                    </a:cubicBezTo>
                    <a:cubicBezTo>
                      <a:pt x="2294" y="110"/>
                      <a:pt x="2314" y="100"/>
                      <a:pt x="2334" y="90"/>
                    </a:cubicBezTo>
                    <a:cubicBezTo>
                      <a:pt x="2410" y="103"/>
                      <a:pt x="2484" y="116"/>
                      <a:pt x="2559" y="135"/>
                    </a:cubicBezTo>
                    <a:cubicBezTo>
                      <a:pt x="2589" y="155"/>
                      <a:pt x="2624" y="170"/>
                      <a:pt x="2649" y="195"/>
                    </a:cubicBezTo>
                    <a:cubicBezTo>
                      <a:pt x="2664" y="210"/>
                      <a:pt x="2676" y="228"/>
                      <a:pt x="2694" y="240"/>
                    </a:cubicBezTo>
                    <a:cubicBezTo>
                      <a:pt x="2707" y="249"/>
                      <a:pt x="2725" y="248"/>
                      <a:pt x="2739" y="255"/>
                    </a:cubicBezTo>
                    <a:cubicBezTo>
                      <a:pt x="2755" y="263"/>
                      <a:pt x="2769" y="275"/>
                      <a:pt x="2784" y="285"/>
                    </a:cubicBezTo>
                    <a:cubicBezTo>
                      <a:pt x="2829" y="280"/>
                      <a:pt x="2876" y="283"/>
                      <a:pt x="2919" y="270"/>
                    </a:cubicBezTo>
                    <a:cubicBezTo>
                      <a:pt x="3006" y="244"/>
                      <a:pt x="3071" y="187"/>
                      <a:pt x="3159" y="165"/>
                    </a:cubicBezTo>
                    <a:cubicBezTo>
                      <a:pt x="3296" y="176"/>
                      <a:pt x="3345" y="182"/>
                      <a:pt x="3459" y="210"/>
                    </a:cubicBezTo>
                    <a:cubicBezTo>
                      <a:pt x="3650" y="197"/>
                      <a:pt x="3824" y="164"/>
                      <a:pt x="4014" y="150"/>
                    </a:cubicBezTo>
                    <a:cubicBezTo>
                      <a:pt x="4034" y="145"/>
                      <a:pt x="4054" y="141"/>
                      <a:pt x="4074" y="135"/>
                    </a:cubicBezTo>
                    <a:cubicBezTo>
                      <a:pt x="4089" y="131"/>
                      <a:pt x="4104" y="124"/>
                      <a:pt x="4119" y="120"/>
                    </a:cubicBezTo>
                    <a:cubicBezTo>
                      <a:pt x="4159" y="109"/>
                      <a:pt x="4239" y="90"/>
                      <a:pt x="4239" y="90"/>
                    </a:cubicBezTo>
                    <a:cubicBezTo>
                      <a:pt x="4396" y="121"/>
                      <a:pt x="4383" y="118"/>
                      <a:pt x="4599" y="105"/>
                    </a:cubicBezTo>
                    <a:cubicBezTo>
                      <a:pt x="4603" y="103"/>
                      <a:pt x="4687" y="57"/>
                      <a:pt x="4704" y="60"/>
                    </a:cubicBezTo>
                    <a:cubicBezTo>
                      <a:pt x="4722" y="63"/>
                      <a:pt x="4733" y="82"/>
                      <a:pt x="4749" y="90"/>
                    </a:cubicBezTo>
                    <a:cubicBezTo>
                      <a:pt x="4771" y="101"/>
                      <a:pt x="4835" y="115"/>
                      <a:pt x="4854" y="120"/>
                    </a:cubicBezTo>
                    <a:cubicBezTo>
                      <a:pt x="4924" y="115"/>
                      <a:pt x="4994" y="105"/>
                      <a:pt x="5064" y="105"/>
                    </a:cubicBezTo>
                    <a:cubicBezTo>
                      <a:pt x="5287" y="105"/>
                      <a:pt x="5067" y="140"/>
                      <a:pt x="5244" y="105"/>
                    </a:cubicBezTo>
                    <a:cubicBezTo>
                      <a:pt x="5312" y="60"/>
                      <a:pt x="5326" y="58"/>
                      <a:pt x="5409" y="75"/>
                    </a:cubicBezTo>
                    <a:cubicBezTo>
                      <a:pt x="5427" y="101"/>
                      <a:pt x="5441" y="142"/>
                      <a:pt x="5484" y="135"/>
                    </a:cubicBezTo>
                    <a:cubicBezTo>
                      <a:pt x="5502" y="132"/>
                      <a:pt x="5511" y="108"/>
                      <a:pt x="5529" y="105"/>
                    </a:cubicBezTo>
                    <a:cubicBezTo>
                      <a:pt x="5593" y="93"/>
                      <a:pt x="5659" y="95"/>
                      <a:pt x="5724" y="90"/>
                    </a:cubicBezTo>
                    <a:cubicBezTo>
                      <a:pt x="5739" y="80"/>
                      <a:pt x="5752" y="67"/>
                      <a:pt x="5769" y="60"/>
                    </a:cubicBezTo>
                    <a:cubicBezTo>
                      <a:pt x="5788" y="52"/>
                      <a:pt x="5811" y="55"/>
                      <a:pt x="5829" y="45"/>
                    </a:cubicBezTo>
                    <a:cubicBezTo>
                      <a:pt x="5847" y="34"/>
                      <a:pt x="5859" y="15"/>
                      <a:pt x="5874" y="0"/>
                    </a:cubicBezTo>
                    <a:cubicBezTo>
                      <a:pt x="5910" y="54"/>
                      <a:pt x="5922" y="132"/>
                      <a:pt x="5964" y="180"/>
                    </a:cubicBezTo>
                    <a:cubicBezTo>
                      <a:pt x="5974" y="192"/>
                      <a:pt x="5994" y="190"/>
                      <a:pt x="6009" y="195"/>
                    </a:cubicBezTo>
                    <a:cubicBezTo>
                      <a:pt x="6056" y="133"/>
                      <a:pt x="6070" y="88"/>
                      <a:pt x="6099" y="15"/>
                    </a:cubicBezTo>
                    <a:cubicBezTo>
                      <a:pt x="6118" y="44"/>
                      <a:pt x="6129" y="80"/>
                      <a:pt x="6174" y="75"/>
                    </a:cubicBezTo>
                    <a:cubicBezTo>
                      <a:pt x="6205" y="72"/>
                      <a:pt x="6264" y="45"/>
                      <a:pt x="6264" y="45"/>
                    </a:cubicBezTo>
                    <a:cubicBezTo>
                      <a:pt x="6336" y="57"/>
                      <a:pt x="6404" y="74"/>
                      <a:pt x="6474" y="90"/>
                    </a:cubicBezTo>
                    <a:cubicBezTo>
                      <a:pt x="6524" y="101"/>
                      <a:pt x="6574" y="110"/>
                      <a:pt x="6624" y="120"/>
                    </a:cubicBezTo>
                    <a:cubicBezTo>
                      <a:pt x="6649" y="125"/>
                      <a:pt x="6699" y="135"/>
                      <a:pt x="6699" y="135"/>
                    </a:cubicBezTo>
                    <a:cubicBezTo>
                      <a:pt x="6814" y="130"/>
                      <a:pt x="6929" y="120"/>
                      <a:pt x="7044" y="120"/>
                    </a:cubicBezTo>
                    <a:cubicBezTo>
                      <a:pt x="7090" y="120"/>
                      <a:pt x="7134" y="139"/>
                      <a:pt x="7179" y="150"/>
                    </a:cubicBezTo>
                    <a:cubicBezTo>
                      <a:pt x="7210" y="158"/>
                      <a:pt x="7269" y="180"/>
                      <a:pt x="7269" y="180"/>
                    </a:cubicBezTo>
                    <a:cubicBezTo>
                      <a:pt x="7338" y="249"/>
                      <a:pt x="7316" y="252"/>
                      <a:pt x="7404" y="240"/>
                    </a:cubicBezTo>
                    <a:cubicBezTo>
                      <a:pt x="7464" y="232"/>
                      <a:pt x="7524" y="229"/>
                      <a:pt x="7584" y="225"/>
                    </a:cubicBezTo>
                    <a:cubicBezTo>
                      <a:pt x="7674" y="219"/>
                      <a:pt x="7764" y="215"/>
                      <a:pt x="7854" y="210"/>
                    </a:cubicBezTo>
                    <a:cubicBezTo>
                      <a:pt x="7859" y="225"/>
                      <a:pt x="7865" y="240"/>
                      <a:pt x="7869" y="255"/>
                    </a:cubicBezTo>
                    <a:cubicBezTo>
                      <a:pt x="7875" y="275"/>
                      <a:pt x="7866" y="304"/>
                      <a:pt x="7884" y="315"/>
                    </a:cubicBezTo>
                    <a:cubicBezTo>
                      <a:pt x="7902" y="326"/>
                      <a:pt x="7924" y="305"/>
                      <a:pt x="7944" y="300"/>
                    </a:cubicBezTo>
                    <a:cubicBezTo>
                      <a:pt x="7954" y="285"/>
                      <a:pt x="7956" y="259"/>
                      <a:pt x="7974" y="255"/>
                    </a:cubicBezTo>
                    <a:cubicBezTo>
                      <a:pt x="8081" y="231"/>
                      <a:pt x="8057" y="271"/>
                      <a:pt x="8124" y="300"/>
                    </a:cubicBezTo>
                    <a:cubicBezTo>
                      <a:pt x="8187" y="327"/>
                      <a:pt x="8237" y="323"/>
                      <a:pt x="8289" y="375"/>
                    </a:cubicBezTo>
                  </a:path>
                </a:pathLst>
              </a:custGeom>
              <a:noFill/>
              <a:ln w="28575">
                <a:solidFill>
                  <a:srgbClr val="003366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5" name="WordArt 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4221" y="2344"/>
                <a:ext cx="1350" cy="8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scene3d>
                  <a:camera prst="legacyPerspectiveTopLeft"/>
                  <a:lightRig rig="legacyNormal3" dir="r"/>
                </a:scene3d>
                <a:sp3d extrusionH="201600" prstMaterial="legacyMetal">
                  <a:extrusionClr>
                    <a:srgbClr val="FFFFFF"/>
                  </a:extrusionClr>
                </a:sp3d>
              </a:bodyPr>
              <a:lstStyle/>
              <a:p>
                <a:pPr algn="ctr"/>
                <a:r>
                  <a:rPr lang="en-US" sz="3600" kern="10">
                    <a:ln w="9525"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CBCBCB"/>
                        </a:gs>
                        <a:gs pos="13000">
                          <a:srgbClr val="5F5F5F"/>
                        </a:gs>
                        <a:gs pos="21001">
                          <a:srgbClr val="5F5F5F"/>
                        </a:gs>
                        <a:gs pos="63000">
                          <a:srgbClr val="FFFFFF"/>
                        </a:gs>
                        <a:gs pos="67000">
                          <a:srgbClr val="B2B2B2"/>
                        </a:gs>
                        <a:gs pos="69000">
                          <a:srgbClr val="292929"/>
                        </a:gs>
                        <a:gs pos="82001">
                          <a:srgbClr val="777777"/>
                        </a:gs>
                        <a:gs pos="100000">
                          <a:srgbClr val="EAEAEA"/>
                        </a:gs>
                      </a:gsLst>
                      <a:lin ang="5400000" scaled="1"/>
                    </a:gradFill>
                    <a:latin typeface="Times New Roman"/>
                    <a:cs typeface="Times New Roman"/>
                  </a:rPr>
                  <a:t>Ulazi</a:t>
                </a:r>
              </a:p>
            </p:txBody>
          </p:sp>
          <p:sp>
            <p:nvSpPr>
              <p:cNvPr id="36876" name="WordArt 11"/>
              <p:cNvSpPr>
                <a:spLocks noChangeArrowheads="1" noChangeShapeType="1" noTextEdit="1"/>
              </p:cNvSpPr>
              <p:nvPr/>
            </p:nvSpPr>
            <p:spPr bwMode="auto">
              <a:xfrm>
                <a:off x="8781" y="1984"/>
                <a:ext cx="1470" cy="1034"/>
              </a:xfrm>
              <a:prstGeom prst="rect">
                <a:avLst/>
              </a:prstGeom>
            </p:spPr>
            <p:txBody>
              <a:bodyPr wrap="none" fromWordArt="1">
                <a:prstTxWarp prst="textDoubleWave1">
                  <a:avLst>
                    <a:gd name="adj1" fmla="val 6500"/>
                    <a:gd name="adj2" fmla="val 0"/>
                  </a:avLst>
                </a:prstTxWarp>
              </a:bodyPr>
              <a:lstStyle/>
              <a:p>
                <a:pPr algn="ctr"/>
                <a:r>
                  <a:rPr lang="en-US" sz="3600" kern="10" spc="-360">
                    <a:ln w="12700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solidFill>
                      <a:srgbClr val="33CCFF"/>
                    </a:solidFill>
                    <a:effectLst>
                      <a:outerShdw dist="125724" dir="18900000" algn="ctr" rotWithShape="0">
                        <a:srgbClr val="000099"/>
                      </a:outerShdw>
                    </a:effectLst>
                    <a:latin typeface="Impact"/>
                  </a:rPr>
                  <a:t>Izlazi</a:t>
                </a:r>
              </a:p>
            </p:txBody>
          </p:sp>
          <p:sp>
            <p:nvSpPr>
              <p:cNvPr id="36877" name="AutoShape 12"/>
              <p:cNvSpPr>
                <a:spLocks noChangeArrowheads="1"/>
              </p:cNvSpPr>
              <p:nvPr/>
            </p:nvSpPr>
            <p:spPr bwMode="auto">
              <a:xfrm>
                <a:off x="3021" y="2704"/>
                <a:ext cx="1155" cy="1913"/>
              </a:xfrm>
              <a:prstGeom prst="curvedRightArrow">
                <a:avLst>
                  <a:gd name="adj1" fmla="val 33126"/>
                  <a:gd name="adj2" fmla="val 66251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8" name="AutoShape 13"/>
              <p:cNvSpPr>
                <a:spLocks noChangeArrowheads="1"/>
              </p:cNvSpPr>
              <p:nvPr/>
            </p:nvSpPr>
            <p:spPr bwMode="auto">
              <a:xfrm rot="-2865237">
                <a:off x="8042" y="3443"/>
                <a:ext cx="1913" cy="1155"/>
              </a:xfrm>
              <a:prstGeom prst="curvedUpArrow">
                <a:avLst>
                  <a:gd name="adj1" fmla="val 33126"/>
                  <a:gd name="adj2" fmla="val 66251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71" name="WordArt 14" descr="White marble"/>
            <p:cNvSpPr>
              <a:spLocks noChangeArrowheads="1" noChangeShapeType="1" noTextEdit="1"/>
            </p:cNvSpPr>
            <p:nvPr/>
          </p:nvSpPr>
          <p:spPr bwMode="auto">
            <a:xfrm>
              <a:off x="3861" y="8704"/>
              <a:ext cx="5205" cy="10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legacyObliqueRight"/>
                <a:lightRig rig="legacyHarsh3" dir="t"/>
              </a:scene3d>
              <a:sp3d extrusionH="100000" prstMaterial="legacyMatte">
                <a:extrusionClr>
                  <a:srgbClr val="663300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blipFill dpi="0" rotWithShape="0">
                    <a:blip r:embed="rId4"/>
                    <a:srcRect/>
                    <a:tile tx="0" ty="0" sx="100000" sy="100000" flip="none" algn="tl"/>
                  </a:blipFill>
                  <a:latin typeface="Arial Black"/>
                </a:rPr>
                <a:t>Identifikacija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762000" y="1447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4400" b="1">
              <a:solidFill>
                <a:schemeClr val="accent2"/>
              </a:solidFill>
              <a:latin typeface="Arial Black" pitchFamily="34" charset="0"/>
            </a:endParaRPr>
          </a:p>
        </p:txBody>
      </p:sp>
      <p:grpSp>
        <p:nvGrpSpPr>
          <p:cNvPr id="37892" name="Group 4"/>
          <p:cNvGrpSpPr>
            <a:grpSpLocks/>
          </p:cNvGrpSpPr>
          <p:nvPr/>
        </p:nvGrpSpPr>
        <p:grpSpPr bwMode="auto">
          <a:xfrm>
            <a:off x="914400" y="1600200"/>
            <a:ext cx="7391400" cy="3657600"/>
            <a:chOff x="1581" y="5257"/>
            <a:chExt cx="8497" cy="3743"/>
          </a:xfrm>
        </p:grpSpPr>
        <p:sp>
          <p:nvSpPr>
            <p:cNvPr id="37894" name="Line 5"/>
            <p:cNvSpPr>
              <a:spLocks noChangeShapeType="1"/>
            </p:cNvSpPr>
            <p:nvPr/>
          </p:nvSpPr>
          <p:spPr bwMode="auto">
            <a:xfrm>
              <a:off x="2433" y="5807"/>
              <a:ext cx="1441" cy="86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5" name="Line 6"/>
            <p:cNvSpPr>
              <a:spLocks noChangeShapeType="1"/>
            </p:cNvSpPr>
            <p:nvPr/>
          </p:nvSpPr>
          <p:spPr bwMode="auto">
            <a:xfrm flipH="1">
              <a:off x="2001" y="7676"/>
              <a:ext cx="1585" cy="14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6" name="Line 7"/>
            <p:cNvSpPr>
              <a:spLocks noChangeShapeType="1"/>
            </p:cNvSpPr>
            <p:nvPr/>
          </p:nvSpPr>
          <p:spPr bwMode="auto">
            <a:xfrm flipH="1">
              <a:off x="7185" y="6239"/>
              <a:ext cx="1873" cy="72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7" name="Line 8"/>
            <p:cNvSpPr>
              <a:spLocks noChangeShapeType="1"/>
            </p:cNvSpPr>
            <p:nvPr/>
          </p:nvSpPr>
          <p:spPr bwMode="auto">
            <a:xfrm>
              <a:off x="7473" y="7676"/>
              <a:ext cx="2593" cy="57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Rectangle 9"/>
            <p:cNvSpPr>
              <a:spLocks noChangeArrowheads="1"/>
            </p:cNvSpPr>
            <p:nvPr/>
          </p:nvSpPr>
          <p:spPr bwMode="auto">
            <a:xfrm>
              <a:off x="1581" y="5257"/>
              <a:ext cx="577" cy="72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sz="1800" b="1" i="0">
                  <a:latin typeface="Brush Script MT" pitchFamily="66" charset="0"/>
                </a:rPr>
                <a:t>U</a:t>
              </a:r>
              <a:r>
                <a:rPr lang="en-US" sz="1800" b="1" i="0" baseline="-25000">
                  <a:latin typeface="Brush Script MT" pitchFamily="66" charset="0"/>
                </a:rPr>
                <a:t>1</a:t>
              </a:r>
              <a:endParaRPr lang="en-US" sz="1200" i="0"/>
            </a:p>
          </p:txBody>
        </p:sp>
        <p:sp>
          <p:nvSpPr>
            <p:cNvPr id="37899" name="Rectangle 10"/>
            <p:cNvSpPr>
              <a:spLocks noChangeArrowheads="1"/>
            </p:cNvSpPr>
            <p:nvPr/>
          </p:nvSpPr>
          <p:spPr bwMode="auto">
            <a:xfrm>
              <a:off x="9357" y="5545"/>
              <a:ext cx="721" cy="865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sz="1800" b="1" i="0">
                  <a:latin typeface="Brush Script MT" pitchFamily="66" charset="0"/>
                </a:rPr>
                <a:t>U</a:t>
              </a:r>
              <a:r>
                <a:rPr lang="en-US" sz="1800" b="1" i="0" baseline="-25000">
                  <a:latin typeface="Brush Script MT" pitchFamily="66" charset="0"/>
                </a:rPr>
                <a:t>n</a:t>
              </a:r>
              <a:endParaRPr lang="en-US" sz="1200" i="0"/>
            </a:p>
          </p:txBody>
        </p:sp>
        <p:sp>
          <p:nvSpPr>
            <p:cNvPr id="37900" name="Rectangle 11"/>
            <p:cNvSpPr>
              <a:spLocks noChangeArrowheads="1"/>
            </p:cNvSpPr>
            <p:nvPr/>
          </p:nvSpPr>
          <p:spPr bwMode="auto">
            <a:xfrm>
              <a:off x="1581" y="7702"/>
              <a:ext cx="433" cy="72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sz="1800" b="1" i="0">
                  <a:latin typeface="Brush Script MT" pitchFamily="66" charset="0"/>
                </a:rPr>
                <a:t>I</a:t>
              </a:r>
              <a:r>
                <a:rPr lang="en-US" sz="1800" b="1" i="0" baseline="-25000">
                  <a:latin typeface="Brush Script MT" pitchFamily="66" charset="0"/>
                </a:rPr>
                <a:t>1</a:t>
              </a:r>
              <a:endParaRPr lang="en-US" sz="1200" i="0"/>
            </a:p>
          </p:txBody>
        </p:sp>
        <p:sp>
          <p:nvSpPr>
            <p:cNvPr id="37901" name="Rectangle 12"/>
            <p:cNvSpPr>
              <a:spLocks noChangeArrowheads="1"/>
            </p:cNvSpPr>
            <p:nvPr/>
          </p:nvSpPr>
          <p:spPr bwMode="auto">
            <a:xfrm>
              <a:off x="9069" y="8279"/>
              <a:ext cx="721" cy="721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sz="1800" b="1" i="0">
                  <a:latin typeface="Brush Script MT" pitchFamily="66" charset="0"/>
                </a:rPr>
                <a:t>I</a:t>
              </a:r>
              <a:r>
                <a:rPr lang="en-US" sz="1800" b="1" i="0" baseline="-25000">
                  <a:latin typeface="Brush Script MT" pitchFamily="66" charset="0"/>
                </a:rPr>
                <a:t>k</a:t>
              </a:r>
              <a:endParaRPr lang="en-US" sz="1200" i="0"/>
            </a:p>
          </p:txBody>
        </p:sp>
        <p:grpSp>
          <p:nvGrpSpPr>
            <p:cNvPr id="37902" name="Group 13"/>
            <p:cNvGrpSpPr>
              <a:grpSpLocks/>
            </p:cNvGrpSpPr>
            <p:nvPr/>
          </p:nvGrpSpPr>
          <p:grpSpPr bwMode="auto">
            <a:xfrm>
              <a:off x="3570" y="5716"/>
              <a:ext cx="3903" cy="3193"/>
              <a:chOff x="3570" y="5716"/>
              <a:chExt cx="3903" cy="3193"/>
            </a:xfrm>
          </p:grpSpPr>
          <p:sp>
            <p:nvSpPr>
              <p:cNvPr id="37903" name="Rectangle 14"/>
              <p:cNvSpPr>
                <a:spLocks noChangeArrowheads="1"/>
              </p:cNvSpPr>
              <p:nvPr/>
            </p:nvSpPr>
            <p:spPr bwMode="auto">
              <a:xfrm>
                <a:off x="4521" y="6865"/>
                <a:ext cx="721" cy="72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800" b="1" i="0">
                    <a:latin typeface="Brush Script MT" pitchFamily="66" charset="0"/>
                  </a:rPr>
                  <a:t>P</a:t>
                </a:r>
                <a:r>
                  <a:rPr lang="en-US" sz="1800" b="1" i="0" baseline="-25000">
                    <a:latin typeface="Brush Script MT" pitchFamily="66" charset="0"/>
                  </a:rPr>
                  <a:t>1</a:t>
                </a:r>
                <a:endParaRPr lang="en-US" sz="1200" i="0"/>
              </a:p>
            </p:txBody>
          </p:sp>
          <p:sp>
            <p:nvSpPr>
              <p:cNvPr id="37904" name="Freeform 15"/>
              <p:cNvSpPr>
                <a:spLocks/>
              </p:cNvSpPr>
              <p:nvPr/>
            </p:nvSpPr>
            <p:spPr bwMode="auto">
              <a:xfrm>
                <a:off x="5631" y="7558"/>
                <a:ext cx="619" cy="1351"/>
              </a:xfrm>
              <a:custGeom>
                <a:avLst/>
                <a:gdLst>
                  <a:gd name="T0" fmla="*/ 3199 w 20000"/>
                  <a:gd name="T1" fmla="*/ 2132 h 20000"/>
                  <a:gd name="T2" fmla="*/ 0 w 20000"/>
                  <a:gd name="T3" fmla="*/ 1184 h 20000"/>
                  <a:gd name="T4" fmla="*/ 2294 w 20000"/>
                  <a:gd name="T5" fmla="*/ 0 h 20000"/>
                  <a:gd name="T6" fmla="*/ 11405 w 20000"/>
                  <a:gd name="T7" fmla="*/ 0 h 20000"/>
                  <a:gd name="T8" fmla="*/ 13700 w 20000"/>
                  <a:gd name="T9" fmla="*/ 2369 h 20000"/>
                  <a:gd name="T10" fmla="*/ 15961 w 20000"/>
                  <a:gd name="T11" fmla="*/ 14241 h 20000"/>
                  <a:gd name="T12" fmla="*/ 18255 w 20000"/>
                  <a:gd name="T13" fmla="*/ 14241 h 20000"/>
                  <a:gd name="T14" fmla="*/ 18255 w 20000"/>
                  <a:gd name="T15" fmla="*/ 21362 h 20000"/>
                  <a:gd name="T16" fmla="*/ 19386 w 20000"/>
                  <a:gd name="T17" fmla="*/ 22546 h 20000"/>
                  <a:gd name="T18" fmla="*/ 19386 w 20000"/>
                  <a:gd name="T19" fmla="*/ 23731 h 20000"/>
                  <a:gd name="T20" fmla="*/ 20549 w 20000"/>
                  <a:gd name="T21" fmla="*/ 26114 h 20000"/>
                  <a:gd name="T22" fmla="*/ 25105 w 20000"/>
                  <a:gd name="T23" fmla="*/ 30866 h 20000"/>
                  <a:gd name="T24" fmla="*/ 28530 w 20000"/>
                  <a:gd name="T25" fmla="*/ 33235 h 20000"/>
                  <a:gd name="T26" fmla="*/ 39935 w 20000"/>
                  <a:gd name="T27" fmla="*/ 36788 h 20000"/>
                  <a:gd name="T28" fmla="*/ 42197 w 20000"/>
                  <a:gd name="T29" fmla="*/ 37987 h 20000"/>
                  <a:gd name="T30" fmla="*/ 43360 w 20000"/>
                  <a:gd name="T31" fmla="*/ 37987 h 20000"/>
                  <a:gd name="T32" fmla="*/ 43360 w 20000"/>
                  <a:gd name="T33" fmla="*/ 47476 h 20000"/>
                  <a:gd name="T34" fmla="*/ 41066 w 20000"/>
                  <a:gd name="T35" fmla="*/ 51029 h 20000"/>
                  <a:gd name="T36" fmla="*/ 41066 w 20000"/>
                  <a:gd name="T37" fmla="*/ 54597 h 20000"/>
                  <a:gd name="T38" fmla="*/ 39935 w 20000"/>
                  <a:gd name="T39" fmla="*/ 55781 h 20000"/>
                  <a:gd name="T40" fmla="*/ 39935 w 20000"/>
                  <a:gd name="T41" fmla="*/ 56965 h 20000"/>
                  <a:gd name="T42" fmla="*/ 38772 w 20000"/>
                  <a:gd name="T43" fmla="*/ 60533 h 20000"/>
                  <a:gd name="T44" fmla="*/ 38772 w 20000"/>
                  <a:gd name="T45" fmla="*/ 64086 h 20000"/>
                  <a:gd name="T46" fmla="*/ 36511 w 20000"/>
                  <a:gd name="T47" fmla="*/ 66469 h 20000"/>
                  <a:gd name="T48" fmla="*/ 36511 w 20000"/>
                  <a:gd name="T49" fmla="*/ 80711 h 20000"/>
                  <a:gd name="T50" fmla="*/ 37641 w 20000"/>
                  <a:gd name="T51" fmla="*/ 83079 h 20000"/>
                  <a:gd name="T52" fmla="*/ 37641 w 20000"/>
                  <a:gd name="T53" fmla="*/ 92583 h 20000"/>
                  <a:gd name="T54" fmla="*/ 39935 w 20000"/>
                  <a:gd name="T55" fmla="*/ 94952 h 20000"/>
                  <a:gd name="T56" fmla="*/ 39935 w 20000"/>
                  <a:gd name="T57" fmla="*/ 97321 h 20000"/>
                  <a:gd name="T58" fmla="*/ 41066 w 20000"/>
                  <a:gd name="T59" fmla="*/ 98520 h 20000"/>
                  <a:gd name="T60" fmla="*/ 41066 w 20000"/>
                  <a:gd name="T61" fmla="*/ 99704 h 20000"/>
                  <a:gd name="T62" fmla="*/ 42197 w 20000"/>
                  <a:gd name="T63" fmla="*/ 100888 h 20000"/>
                  <a:gd name="T64" fmla="*/ 42197 w 20000"/>
                  <a:gd name="T65" fmla="*/ 106825 h 20000"/>
                  <a:gd name="T66" fmla="*/ 47011 w 20000"/>
                  <a:gd name="T67" fmla="*/ 104678 h 2000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0000"/>
                  <a:gd name="T103" fmla="*/ 0 h 20000"/>
                  <a:gd name="T104" fmla="*/ 20000 w 20000"/>
                  <a:gd name="T105" fmla="*/ 20000 h 2000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0000" h="20000">
                    <a:moveTo>
                      <a:pt x="3199" y="2132"/>
                    </a:moveTo>
                    <a:lnTo>
                      <a:pt x="0" y="1184"/>
                    </a:lnTo>
                    <a:lnTo>
                      <a:pt x="2294" y="0"/>
                    </a:lnTo>
                    <a:lnTo>
                      <a:pt x="11405" y="0"/>
                    </a:lnTo>
                    <a:lnTo>
                      <a:pt x="13700" y="2369"/>
                    </a:lnTo>
                    <a:lnTo>
                      <a:pt x="15961" y="14241"/>
                    </a:lnTo>
                    <a:lnTo>
                      <a:pt x="18255" y="14241"/>
                    </a:lnTo>
                    <a:lnTo>
                      <a:pt x="18255" y="21362"/>
                    </a:lnTo>
                    <a:lnTo>
                      <a:pt x="19386" y="22546"/>
                    </a:lnTo>
                    <a:lnTo>
                      <a:pt x="19386" y="23731"/>
                    </a:lnTo>
                    <a:lnTo>
                      <a:pt x="20549" y="26114"/>
                    </a:lnTo>
                    <a:lnTo>
                      <a:pt x="25105" y="30866"/>
                    </a:lnTo>
                    <a:lnTo>
                      <a:pt x="28530" y="33235"/>
                    </a:lnTo>
                    <a:lnTo>
                      <a:pt x="39935" y="36788"/>
                    </a:lnTo>
                    <a:lnTo>
                      <a:pt x="42197" y="37987"/>
                    </a:lnTo>
                    <a:lnTo>
                      <a:pt x="43360" y="37987"/>
                    </a:lnTo>
                    <a:lnTo>
                      <a:pt x="43360" y="47476"/>
                    </a:lnTo>
                    <a:lnTo>
                      <a:pt x="41066" y="51029"/>
                    </a:lnTo>
                    <a:lnTo>
                      <a:pt x="41066" y="54597"/>
                    </a:lnTo>
                    <a:lnTo>
                      <a:pt x="39935" y="55781"/>
                    </a:lnTo>
                    <a:lnTo>
                      <a:pt x="39935" y="56965"/>
                    </a:lnTo>
                    <a:lnTo>
                      <a:pt x="38772" y="60533"/>
                    </a:lnTo>
                    <a:lnTo>
                      <a:pt x="38772" y="64086"/>
                    </a:lnTo>
                    <a:lnTo>
                      <a:pt x="36511" y="66469"/>
                    </a:lnTo>
                    <a:lnTo>
                      <a:pt x="36511" y="80711"/>
                    </a:lnTo>
                    <a:lnTo>
                      <a:pt x="37641" y="83079"/>
                    </a:lnTo>
                    <a:lnTo>
                      <a:pt x="37641" y="92583"/>
                    </a:lnTo>
                    <a:lnTo>
                      <a:pt x="39935" y="94952"/>
                    </a:lnTo>
                    <a:lnTo>
                      <a:pt x="39935" y="97321"/>
                    </a:lnTo>
                    <a:lnTo>
                      <a:pt x="41066" y="98520"/>
                    </a:lnTo>
                    <a:lnTo>
                      <a:pt x="41066" y="99704"/>
                    </a:lnTo>
                    <a:lnTo>
                      <a:pt x="42197" y="100888"/>
                    </a:lnTo>
                    <a:lnTo>
                      <a:pt x="42197" y="106825"/>
                    </a:lnTo>
                    <a:lnTo>
                      <a:pt x="47011" y="104678"/>
                    </a:lnTo>
                  </a:path>
                </a:pathLst>
              </a:custGeom>
              <a:no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Rectangle 16"/>
              <p:cNvSpPr>
                <a:spLocks noChangeArrowheads="1"/>
              </p:cNvSpPr>
              <p:nvPr/>
            </p:nvSpPr>
            <p:spPr bwMode="auto">
              <a:xfrm>
                <a:off x="4809" y="8016"/>
                <a:ext cx="721" cy="577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800" b="1" i="0">
                    <a:latin typeface="Brush Script MT" pitchFamily="66" charset="0"/>
                  </a:rPr>
                  <a:t>P</a:t>
                </a:r>
                <a:r>
                  <a:rPr lang="en-US" sz="1800" b="1" i="0" baseline="-25000">
                    <a:latin typeface="Brush Script MT" pitchFamily="66" charset="0"/>
                  </a:rPr>
                  <a:t>2</a:t>
                </a:r>
                <a:endParaRPr lang="en-US" sz="1200" i="0"/>
              </a:p>
            </p:txBody>
          </p:sp>
          <p:sp>
            <p:nvSpPr>
              <p:cNvPr id="37906" name="Rectangle 17"/>
              <p:cNvSpPr>
                <a:spLocks noChangeArrowheads="1"/>
              </p:cNvSpPr>
              <p:nvPr/>
            </p:nvSpPr>
            <p:spPr bwMode="auto">
              <a:xfrm>
                <a:off x="6393" y="7729"/>
                <a:ext cx="721" cy="72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800" b="1" i="0">
                    <a:latin typeface="Brush Script MT" pitchFamily="66" charset="0"/>
                  </a:rPr>
                  <a:t>P</a:t>
                </a:r>
                <a:r>
                  <a:rPr lang="en-US" sz="1800" b="1" i="0" baseline="-25000">
                    <a:latin typeface="Brush Script MT" pitchFamily="66" charset="0"/>
                  </a:rPr>
                  <a:t>3</a:t>
                </a:r>
                <a:endParaRPr lang="en-US" sz="1200" i="0"/>
              </a:p>
            </p:txBody>
          </p:sp>
          <p:sp>
            <p:nvSpPr>
              <p:cNvPr id="37907" name="Rectangle 18"/>
              <p:cNvSpPr>
                <a:spLocks noChangeArrowheads="1"/>
              </p:cNvSpPr>
              <p:nvPr/>
            </p:nvSpPr>
            <p:spPr bwMode="auto">
              <a:xfrm>
                <a:off x="6105" y="6434"/>
                <a:ext cx="577" cy="721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800" b="1" i="0">
                    <a:latin typeface="Brush Script MT" pitchFamily="66" charset="0"/>
                  </a:rPr>
                  <a:t>P</a:t>
                </a:r>
                <a:r>
                  <a:rPr lang="en-US" sz="1800" b="1" i="0" baseline="-25000">
                    <a:latin typeface="Brush Script MT" pitchFamily="66" charset="0"/>
                  </a:rPr>
                  <a:t>4</a:t>
                </a:r>
                <a:endParaRPr lang="en-US" sz="1200" i="0"/>
              </a:p>
            </p:txBody>
          </p:sp>
          <p:sp>
            <p:nvSpPr>
              <p:cNvPr id="37908" name="Line 19"/>
              <p:cNvSpPr>
                <a:spLocks noChangeShapeType="1"/>
              </p:cNvSpPr>
              <p:nvPr/>
            </p:nvSpPr>
            <p:spPr bwMode="auto">
              <a:xfrm flipH="1">
                <a:off x="4941" y="6424"/>
                <a:ext cx="433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9" name="Line 20"/>
              <p:cNvSpPr>
                <a:spLocks noChangeShapeType="1"/>
              </p:cNvSpPr>
              <p:nvPr/>
            </p:nvSpPr>
            <p:spPr bwMode="auto">
              <a:xfrm>
                <a:off x="4701" y="7384"/>
                <a:ext cx="433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Line 21"/>
              <p:cNvSpPr>
                <a:spLocks noChangeShapeType="1"/>
              </p:cNvSpPr>
              <p:nvPr/>
            </p:nvSpPr>
            <p:spPr bwMode="auto">
              <a:xfrm flipH="1">
                <a:off x="5673" y="7297"/>
                <a:ext cx="289" cy="5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Line 22"/>
              <p:cNvSpPr>
                <a:spLocks noChangeShapeType="1"/>
              </p:cNvSpPr>
              <p:nvPr/>
            </p:nvSpPr>
            <p:spPr bwMode="auto">
              <a:xfrm>
                <a:off x="5817" y="8306"/>
                <a:ext cx="57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Line 23"/>
              <p:cNvSpPr>
                <a:spLocks noChangeShapeType="1"/>
              </p:cNvSpPr>
              <p:nvPr/>
            </p:nvSpPr>
            <p:spPr bwMode="auto">
              <a:xfrm>
                <a:off x="6681" y="7297"/>
                <a:ext cx="289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Freeform 24"/>
              <p:cNvSpPr>
                <a:spLocks/>
              </p:cNvSpPr>
              <p:nvPr/>
            </p:nvSpPr>
            <p:spPr bwMode="auto">
              <a:xfrm>
                <a:off x="3570" y="5716"/>
                <a:ext cx="3903" cy="3154"/>
              </a:xfrm>
              <a:custGeom>
                <a:avLst/>
                <a:gdLst>
                  <a:gd name="T0" fmla="*/ 165 w 3903"/>
                  <a:gd name="T1" fmla="*/ 2974 h 3154"/>
                  <a:gd name="T2" fmla="*/ 120 w 3903"/>
                  <a:gd name="T3" fmla="*/ 2884 h 3154"/>
                  <a:gd name="T4" fmla="*/ 75 w 3903"/>
                  <a:gd name="T5" fmla="*/ 2764 h 3154"/>
                  <a:gd name="T6" fmla="*/ 0 w 3903"/>
                  <a:gd name="T7" fmla="*/ 2014 h 3154"/>
                  <a:gd name="T8" fmla="*/ 105 w 3903"/>
                  <a:gd name="T9" fmla="*/ 1684 h 3154"/>
                  <a:gd name="T10" fmla="*/ 150 w 3903"/>
                  <a:gd name="T11" fmla="*/ 1639 h 3154"/>
                  <a:gd name="T12" fmla="*/ 225 w 3903"/>
                  <a:gd name="T13" fmla="*/ 1564 h 3154"/>
                  <a:gd name="T14" fmla="*/ 315 w 3903"/>
                  <a:gd name="T15" fmla="*/ 1429 h 3154"/>
                  <a:gd name="T16" fmla="*/ 345 w 3903"/>
                  <a:gd name="T17" fmla="*/ 1369 h 3154"/>
                  <a:gd name="T18" fmla="*/ 360 w 3903"/>
                  <a:gd name="T19" fmla="*/ 1324 h 3154"/>
                  <a:gd name="T20" fmla="*/ 285 w 3903"/>
                  <a:gd name="T21" fmla="*/ 1339 h 3154"/>
                  <a:gd name="T22" fmla="*/ 285 w 3903"/>
                  <a:gd name="T23" fmla="*/ 1114 h 3154"/>
                  <a:gd name="T24" fmla="*/ 300 w 3903"/>
                  <a:gd name="T25" fmla="*/ 1054 h 3154"/>
                  <a:gd name="T26" fmla="*/ 420 w 3903"/>
                  <a:gd name="T27" fmla="*/ 859 h 3154"/>
                  <a:gd name="T28" fmla="*/ 465 w 3903"/>
                  <a:gd name="T29" fmla="*/ 814 h 3154"/>
                  <a:gd name="T30" fmla="*/ 885 w 3903"/>
                  <a:gd name="T31" fmla="*/ 709 h 3154"/>
                  <a:gd name="T32" fmla="*/ 1080 w 3903"/>
                  <a:gd name="T33" fmla="*/ 649 h 3154"/>
                  <a:gd name="T34" fmla="*/ 1170 w 3903"/>
                  <a:gd name="T35" fmla="*/ 604 h 3154"/>
                  <a:gd name="T36" fmla="*/ 1350 w 3903"/>
                  <a:gd name="T37" fmla="*/ 454 h 3154"/>
                  <a:gd name="T38" fmla="*/ 1530 w 3903"/>
                  <a:gd name="T39" fmla="*/ 244 h 3154"/>
                  <a:gd name="T40" fmla="*/ 1755 w 3903"/>
                  <a:gd name="T41" fmla="*/ 4 h 3154"/>
                  <a:gd name="T42" fmla="*/ 2235 w 3903"/>
                  <a:gd name="T43" fmla="*/ 49 h 3154"/>
                  <a:gd name="T44" fmla="*/ 2310 w 3903"/>
                  <a:gd name="T45" fmla="*/ 79 h 3154"/>
                  <a:gd name="T46" fmla="*/ 2460 w 3903"/>
                  <a:gd name="T47" fmla="*/ 109 h 3154"/>
                  <a:gd name="T48" fmla="*/ 2685 w 3903"/>
                  <a:gd name="T49" fmla="*/ 169 h 3154"/>
                  <a:gd name="T50" fmla="*/ 3420 w 3903"/>
                  <a:gd name="T51" fmla="*/ 109 h 3154"/>
                  <a:gd name="T52" fmla="*/ 3555 w 3903"/>
                  <a:gd name="T53" fmla="*/ 184 h 3154"/>
                  <a:gd name="T54" fmla="*/ 3570 w 3903"/>
                  <a:gd name="T55" fmla="*/ 244 h 3154"/>
                  <a:gd name="T56" fmla="*/ 3600 w 3903"/>
                  <a:gd name="T57" fmla="*/ 289 h 3154"/>
                  <a:gd name="T58" fmla="*/ 3555 w 3903"/>
                  <a:gd name="T59" fmla="*/ 829 h 3154"/>
                  <a:gd name="T60" fmla="*/ 3570 w 3903"/>
                  <a:gd name="T61" fmla="*/ 1069 h 3154"/>
                  <a:gd name="T62" fmla="*/ 3645 w 3903"/>
                  <a:gd name="T63" fmla="*/ 1324 h 3154"/>
                  <a:gd name="T64" fmla="*/ 3690 w 3903"/>
                  <a:gd name="T65" fmla="*/ 1414 h 3154"/>
                  <a:gd name="T66" fmla="*/ 3690 w 3903"/>
                  <a:gd name="T67" fmla="*/ 1774 h 3154"/>
                  <a:gd name="T68" fmla="*/ 3780 w 3903"/>
                  <a:gd name="T69" fmla="*/ 1834 h 3154"/>
                  <a:gd name="T70" fmla="*/ 3870 w 3903"/>
                  <a:gd name="T71" fmla="*/ 1864 h 3154"/>
                  <a:gd name="T72" fmla="*/ 3900 w 3903"/>
                  <a:gd name="T73" fmla="*/ 1954 h 3154"/>
                  <a:gd name="T74" fmla="*/ 3810 w 3903"/>
                  <a:gd name="T75" fmla="*/ 2299 h 3154"/>
                  <a:gd name="T76" fmla="*/ 3765 w 3903"/>
                  <a:gd name="T77" fmla="*/ 2419 h 3154"/>
                  <a:gd name="T78" fmla="*/ 3705 w 3903"/>
                  <a:gd name="T79" fmla="*/ 2509 h 3154"/>
                  <a:gd name="T80" fmla="*/ 3585 w 3903"/>
                  <a:gd name="T81" fmla="*/ 2734 h 3154"/>
                  <a:gd name="T82" fmla="*/ 3495 w 3903"/>
                  <a:gd name="T83" fmla="*/ 2884 h 3154"/>
                  <a:gd name="T84" fmla="*/ 3405 w 3903"/>
                  <a:gd name="T85" fmla="*/ 2899 h 3154"/>
                  <a:gd name="T86" fmla="*/ 2910 w 3903"/>
                  <a:gd name="T87" fmla="*/ 2914 h 3154"/>
                  <a:gd name="T88" fmla="*/ 2535 w 3903"/>
                  <a:gd name="T89" fmla="*/ 2914 h 3154"/>
                  <a:gd name="T90" fmla="*/ 2235 w 3903"/>
                  <a:gd name="T91" fmla="*/ 3019 h 3154"/>
                  <a:gd name="T92" fmla="*/ 2145 w 3903"/>
                  <a:gd name="T93" fmla="*/ 3079 h 3154"/>
                  <a:gd name="T94" fmla="*/ 1950 w 3903"/>
                  <a:gd name="T95" fmla="*/ 3154 h 3154"/>
                  <a:gd name="T96" fmla="*/ 1485 w 3903"/>
                  <a:gd name="T97" fmla="*/ 3094 h 3154"/>
                  <a:gd name="T98" fmla="*/ 1200 w 3903"/>
                  <a:gd name="T99" fmla="*/ 3094 h 3154"/>
                  <a:gd name="T100" fmla="*/ 1080 w 3903"/>
                  <a:gd name="T101" fmla="*/ 3124 h 3154"/>
                  <a:gd name="T102" fmla="*/ 885 w 3903"/>
                  <a:gd name="T103" fmla="*/ 3064 h 3154"/>
                  <a:gd name="T104" fmla="*/ 465 w 3903"/>
                  <a:gd name="T105" fmla="*/ 2974 h 3154"/>
                  <a:gd name="T106" fmla="*/ 330 w 3903"/>
                  <a:gd name="T107" fmla="*/ 2989 h 3154"/>
                  <a:gd name="T108" fmla="*/ 240 w 3903"/>
                  <a:gd name="T109" fmla="*/ 3019 h 3154"/>
                  <a:gd name="T110" fmla="*/ 165 w 3903"/>
                  <a:gd name="T111" fmla="*/ 2974 h 31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903"/>
                  <a:gd name="T169" fmla="*/ 0 h 3154"/>
                  <a:gd name="T170" fmla="*/ 3903 w 3903"/>
                  <a:gd name="T171" fmla="*/ 3154 h 31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903" h="3154">
                    <a:moveTo>
                      <a:pt x="165" y="2974"/>
                    </a:moveTo>
                    <a:cubicBezTo>
                      <a:pt x="127" y="2861"/>
                      <a:pt x="178" y="3000"/>
                      <a:pt x="120" y="2884"/>
                    </a:cubicBezTo>
                    <a:cubicBezTo>
                      <a:pt x="101" y="2846"/>
                      <a:pt x="91" y="2804"/>
                      <a:pt x="75" y="2764"/>
                    </a:cubicBezTo>
                    <a:cubicBezTo>
                      <a:pt x="50" y="2512"/>
                      <a:pt x="81" y="2257"/>
                      <a:pt x="0" y="2014"/>
                    </a:cubicBezTo>
                    <a:cubicBezTo>
                      <a:pt x="36" y="1907"/>
                      <a:pt x="38" y="1778"/>
                      <a:pt x="105" y="1684"/>
                    </a:cubicBezTo>
                    <a:cubicBezTo>
                      <a:pt x="117" y="1667"/>
                      <a:pt x="136" y="1655"/>
                      <a:pt x="150" y="1639"/>
                    </a:cubicBezTo>
                    <a:cubicBezTo>
                      <a:pt x="212" y="1564"/>
                      <a:pt x="142" y="1619"/>
                      <a:pt x="225" y="1564"/>
                    </a:cubicBezTo>
                    <a:cubicBezTo>
                      <a:pt x="255" y="1519"/>
                      <a:pt x="291" y="1477"/>
                      <a:pt x="315" y="1429"/>
                    </a:cubicBezTo>
                    <a:cubicBezTo>
                      <a:pt x="325" y="1409"/>
                      <a:pt x="336" y="1390"/>
                      <a:pt x="345" y="1369"/>
                    </a:cubicBezTo>
                    <a:cubicBezTo>
                      <a:pt x="351" y="1354"/>
                      <a:pt x="374" y="1331"/>
                      <a:pt x="360" y="1324"/>
                    </a:cubicBezTo>
                    <a:cubicBezTo>
                      <a:pt x="337" y="1313"/>
                      <a:pt x="310" y="1334"/>
                      <a:pt x="285" y="1339"/>
                    </a:cubicBezTo>
                    <a:cubicBezTo>
                      <a:pt x="323" y="1224"/>
                      <a:pt x="285" y="1359"/>
                      <a:pt x="285" y="1114"/>
                    </a:cubicBezTo>
                    <a:cubicBezTo>
                      <a:pt x="285" y="1093"/>
                      <a:pt x="296" y="1074"/>
                      <a:pt x="300" y="1054"/>
                    </a:cubicBezTo>
                    <a:cubicBezTo>
                      <a:pt x="322" y="953"/>
                      <a:pt x="309" y="896"/>
                      <a:pt x="420" y="859"/>
                    </a:cubicBezTo>
                    <a:cubicBezTo>
                      <a:pt x="435" y="844"/>
                      <a:pt x="446" y="824"/>
                      <a:pt x="465" y="814"/>
                    </a:cubicBezTo>
                    <a:cubicBezTo>
                      <a:pt x="570" y="756"/>
                      <a:pt x="769" y="732"/>
                      <a:pt x="885" y="709"/>
                    </a:cubicBezTo>
                    <a:cubicBezTo>
                      <a:pt x="940" y="698"/>
                      <a:pt x="1035" y="679"/>
                      <a:pt x="1080" y="649"/>
                    </a:cubicBezTo>
                    <a:cubicBezTo>
                      <a:pt x="1138" y="610"/>
                      <a:pt x="1108" y="625"/>
                      <a:pt x="1170" y="604"/>
                    </a:cubicBezTo>
                    <a:cubicBezTo>
                      <a:pt x="1224" y="550"/>
                      <a:pt x="1286" y="497"/>
                      <a:pt x="1350" y="454"/>
                    </a:cubicBezTo>
                    <a:cubicBezTo>
                      <a:pt x="1403" y="375"/>
                      <a:pt x="1462" y="312"/>
                      <a:pt x="1530" y="244"/>
                    </a:cubicBezTo>
                    <a:cubicBezTo>
                      <a:pt x="1614" y="160"/>
                      <a:pt x="1629" y="46"/>
                      <a:pt x="1755" y="4"/>
                    </a:cubicBezTo>
                    <a:cubicBezTo>
                      <a:pt x="1939" y="12"/>
                      <a:pt x="2073" y="0"/>
                      <a:pt x="2235" y="49"/>
                    </a:cubicBezTo>
                    <a:cubicBezTo>
                      <a:pt x="2261" y="57"/>
                      <a:pt x="2284" y="72"/>
                      <a:pt x="2310" y="79"/>
                    </a:cubicBezTo>
                    <a:cubicBezTo>
                      <a:pt x="2359" y="92"/>
                      <a:pt x="2460" y="109"/>
                      <a:pt x="2460" y="109"/>
                    </a:cubicBezTo>
                    <a:cubicBezTo>
                      <a:pt x="2538" y="148"/>
                      <a:pt x="2597" y="156"/>
                      <a:pt x="2685" y="169"/>
                    </a:cubicBezTo>
                    <a:cubicBezTo>
                      <a:pt x="2908" y="243"/>
                      <a:pt x="3200" y="182"/>
                      <a:pt x="3420" y="109"/>
                    </a:cubicBezTo>
                    <a:cubicBezTo>
                      <a:pt x="3530" y="146"/>
                      <a:pt x="3488" y="117"/>
                      <a:pt x="3555" y="184"/>
                    </a:cubicBezTo>
                    <a:cubicBezTo>
                      <a:pt x="3560" y="204"/>
                      <a:pt x="3562" y="225"/>
                      <a:pt x="3570" y="244"/>
                    </a:cubicBezTo>
                    <a:cubicBezTo>
                      <a:pt x="3577" y="261"/>
                      <a:pt x="3599" y="271"/>
                      <a:pt x="3600" y="289"/>
                    </a:cubicBezTo>
                    <a:cubicBezTo>
                      <a:pt x="3609" y="461"/>
                      <a:pt x="3569" y="656"/>
                      <a:pt x="3555" y="829"/>
                    </a:cubicBezTo>
                    <a:cubicBezTo>
                      <a:pt x="3560" y="909"/>
                      <a:pt x="3562" y="989"/>
                      <a:pt x="3570" y="1069"/>
                    </a:cubicBezTo>
                    <a:cubicBezTo>
                      <a:pt x="3573" y="1099"/>
                      <a:pt x="3623" y="1291"/>
                      <a:pt x="3645" y="1324"/>
                    </a:cubicBezTo>
                    <a:cubicBezTo>
                      <a:pt x="3684" y="1382"/>
                      <a:pt x="3669" y="1352"/>
                      <a:pt x="3690" y="1414"/>
                    </a:cubicBezTo>
                    <a:cubicBezTo>
                      <a:pt x="3676" y="1498"/>
                      <a:pt x="3609" y="1720"/>
                      <a:pt x="3690" y="1774"/>
                    </a:cubicBezTo>
                    <a:cubicBezTo>
                      <a:pt x="3720" y="1794"/>
                      <a:pt x="3750" y="1814"/>
                      <a:pt x="3780" y="1834"/>
                    </a:cubicBezTo>
                    <a:cubicBezTo>
                      <a:pt x="3806" y="1852"/>
                      <a:pt x="3870" y="1864"/>
                      <a:pt x="3870" y="1864"/>
                    </a:cubicBezTo>
                    <a:cubicBezTo>
                      <a:pt x="3880" y="1894"/>
                      <a:pt x="3903" y="1923"/>
                      <a:pt x="3900" y="1954"/>
                    </a:cubicBezTo>
                    <a:cubicBezTo>
                      <a:pt x="3889" y="2080"/>
                      <a:pt x="3880" y="2194"/>
                      <a:pt x="3810" y="2299"/>
                    </a:cubicBezTo>
                    <a:cubicBezTo>
                      <a:pt x="3795" y="2360"/>
                      <a:pt x="3799" y="2363"/>
                      <a:pt x="3765" y="2419"/>
                    </a:cubicBezTo>
                    <a:cubicBezTo>
                      <a:pt x="3746" y="2450"/>
                      <a:pt x="3716" y="2475"/>
                      <a:pt x="3705" y="2509"/>
                    </a:cubicBezTo>
                    <a:cubicBezTo>
                      <a:pt x="3679" y="2588"/>
                      <a:pt x="3622" y="2659"/>
                      <a:pt x="3585" y="2734"/>
                    </a:cubicBezTo>
                    <a:cubicBezTo>
                      <a:pt x="3563" y="2778"/>
                      <a:pt x="3542" y="2858"/>
                      <a:pt x="3495" y="2884"/>
                    </a:cubicBezTo>
                    <a:cubicBezTo>
                      <a:pt x="3468" y="2899"/>
                      <a:pt x="3435" y="2897"/>
                      <a:pt x="3405" y="2899"/>
                    </a:cubicBezTo>
                    <a:cubicBezTo>
                      <a:pt x="3240" y="2907"/>
                      <a:pt x="3075" y="2909"/>
                      <a:pt x="2910" y="2914"/>
                    </a:cubicBezTo>
                    <a:cubicBezTo>
                      <a:pt x="2733" y="2900"/>
                      <a:pt x="2708" y="2888"/>
                      <a:pt x="2535" y="2914"/>
                    </a:cubicBezTo>
                    <a:cubicBezTo>
                      <a:pt x="2432" y="2929"/>
                      <a:pt x="2325" y="2969"/>
                      <a:pt x="2235" y="3019"/>
                    </a:cubicBezTo>
                    <a:cubicBezTo>
                      <a:pt x="2203" y="3037"/>
                      <a:pt x="2179" y="3068"/>
                      <a:pt x="2145" y="3079"/>
                    </a:cubicBezTo>
                    <a:cubicBezTo>
                      <a:pt x="2078" y="3101"/>
                      <a:pt x="2017" y="3132"/>
                      <a:pt x="1950" y="3154"/>
                    </a:cubicBezTo>
                    <a:cubicBezTo>
                      <a:pt x="1798" y="3116"/>
                      <a:pt x="1640" y="3116"/>
                      <a:pt x="1485" y="3094"/>
                    </a:cubicBezTo>
                    <a:cubicBezTo>
                      <a:pt x="1353" y="3050"/>
                      <a:pt x="1346" y="3073"/>
                      <a:pt x="1200" y="3094"/>
                    </a:cubicBezTo>
                    <a:cubicBezTo>
                      <a:pt x="1164" y="3106"/>
                      <a:pt x="1116" y="3124"/>
                      <a:pt x="1080" y="3124"/>
                    </a:cubicBezTo>
                    <a:cubicBezTo>
                      <a:pt x="1009" y="3124"/>
                      <a:pt x="951" y="3082"/>
                      <a:pt x="885" y="3064"/>
                    </a:cubicBezTo>
                    <a:cubicBezTo>
                      <a:pt x="758" y="3030"/>
                      <a:pt x="595" y="2990"/>
                      <a:pt x="465" y="2974"/>
                    </a:cubicBezTo>
                    <a:cubicBezTo>
                      <a:pt x="420" y="2979"/>
                      <a:pt x="374" y="2980"/>
                      <a:pt x="330" y="2989"/>
                    </a:cubicBezTo>
                    <a:cubicBezTo>
                      <a:pt x="299" y="2995"/>
                      <a:pt x="240" y="3019"/>
                      <a:pt x="240" y="3019"/>
                    </a:cubicBezTo>
                    <a:cubicBezTo>
                      <a:pt x="155" y="3002"/>
                      <a:pt x="165" y="3029"/>
                      <a:pt x="165" y="2974"/>
                    </a:cubicBezTo>
                    <a:close/>
                  </a:path>
                </a:pathLst>
              </a:custGeom>
              <a:noFill/>
              <a:ln w="412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4" name="Freeform 25"/>
              <p:cNvSpPr>
                <a:spLocks/>
              </p:cNvSpPr>
              <p:nvPr/>
            </p:nvSpPr>
            <p:spPr bwMode="auto">
              <a:xfrm>
                <a:off x="3690" y="6125"/>
                <a:ext cx="1849" cy="1870"/>
              </a:xfrm>
              <a:custGeom>
                <a:avLst/>
                <a:gdLst>
                  <a:gd name="T0" fmla="*/ 0 w 1849"/>
                  <a:gd name="T1" fmla="*/ 1870 h 1870"/>
                  <a:gd name="T2" fmla="*/ 135 w 1849"/>
                  <a:gd name="T3" fmla="*/ 1810 h 1870"/>
                  <a:gd name="T4" fmla="*/ 180 w 1849"/>
                  <a:gd name="T5" fmla="*/ 1780 h 1870"/>
                  <a:gd name="T6" fmla="*/ 330 w 1849"/>
                  <a:gd name="T7" fmla="*/ 1765 h 1870"/>
                  <a:gd name="T8" fmla="*/ 675 w 1849"/>
                  <a:gd name="T9" fmla="*/ 1765 h 1870"/>
                  <a:gd name="T10" fmla="*/ 840 w 1849"/>
                  <a:gd name="T11" fmla="*/ 1615 h 1870"/>
                  <a:gd name="T12" fmla="*/ 900 w 1849"/>
                  <a:gd name="T13" fmla="*/ 1525 h 1870"/>
                  <a:gd name="T14" fmla="*/ 930 w 1849"/>
                  <a:gd name="T15" fmla="*/ 1480 h 1870"/>
                  <a:gd name="T16" fmla="*/ 1545 w 1849"/>
                  <a:gd name="T17" fmla="*/ 1405 h 1870"/>
                  <a:gd name="T18" fmla="*/ 1710 w 1849"/>
                  <a:gd name="T19" fmla="*/ 1255 h 1870"/>
                  <a:gd name="T20" fmla="*/ 1785 w 1849"/>
                  <a:gd name="T21" fmla="*/ 1165 h 1870"/>
                  <a:gd name="T22" fmla="*/ 1845 w 1849"/>
                  <a:gd name="T23" fmla="*/ 1015 h 1870"/>
                  <a:gd name="T24" fmla="*/ 1800 w 1849"/>
                  <a:gd name="T25" fmla="*/ 745 h 1870"/>
                  <a:gd name="T26" fmla="*/ 1755 w 1849"/>
                  <a:gd name="T27" fmla="*/ 730 h 1870"/>
                  <a:gd name="T28" fmla="*/ 1710 w 1849"/>
                  <a:gd name="T29" fmla="*/ 700 h 1870"/>
                  <a:gd name="T30" fmla="*/ 1620 w 1849"/>
                  <a:gd name="T31" fmla="*/ 670 h 1870"/>
                  <a:gd name="T32" fmla="*/ 1590 w 1849"/>
                  <a:gd name="T33" fmla="*/ 625 h 1870"/>
                  <a:gd name="T34" fmla="*/ 1545 w 1849"/>
                  <a:gd name="T35" fmla="*/ 610 h 1870"/>
                  <a:gd name="T36" fmla="*/ 1515 w 1849"/>
                  <a:gd name="T37" fmla="*/ 520 h 1870"/>
                  <a:gd name="T38" fmla="*/ 1485 w 1849"/>
                  <a:gd name="T39" fmla="*/ 475 h 1870"/>
                  <a:gd name="T40" fmla="*/ 1425 w 1849"/>
                  <a:gd name="T41" fmla="*/ 280 h 1870"/>
                  <a:gd name="T42" fmla="*/ 1395 w 1849"/>
                  <a:gd name="T43" fmla="*/ 160 h 1870"/>
                  <a:gd name="T44" fmla="*/ 1335 w 1849"/>
                  <a:gd name="T45" fmla="*/ 70 h 1870"/>
                  <a:gd name="T46" fmla="*/ 1290 w 1849"/>
                  <a:gd name="T47" fmla="*/ 10 h 187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849"/>
                  <a:gd name="T73" fmla="*/ 0 h 1870"/>
                  <a:gd name="T74" fmla="*/ 1849 w 1849"/>
                  <a:gd name="T75" fmla="*/ 1870 h 187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849" h="1870">
                    <a:moveTo>
                      <a:pt x="0" y="1870"/>
                    </a:moveTo>
                    <a:cubicBezTo>
                      <a:pt x="46" y="1855"/>
                      <a:pt x="92" y="1832"/>
                      <a:pt x="135" y="1810"/>
                    </a:cubicBezTo>
                    <a:cubicBezTo>
                      <a:pt x="151" y="1802"/>
                      <a:pt x="162" y="1784"/>
                      <a:pt x="180" y="1780"/>
                    </a:cubicBezTo>
                    <a:cubicBezTo>
                      <a:pt x="229" y="1769"/>
                      <a:pt x="280" y="1770"/>
                      <a:pt x="330" y="1765"/>
                    </a:cubicBezTo>
                    <a:cubicBezTo>
                      <a:pt x="471" y="1800"/>
                      <a:pt x="533" y="1789"/>
                      <a:pt x="675" y="1765"/>
                    </a:cubicBezTo>
                    <a:cubicBezTo>
                      <a:pt x="751" y="1715"/>
                      <a:pt x="785" y="1685"/>
                      <a:pt x="840" y="1615"/>
                    </a:cubicBezTo>
                    <a:cubicBezTo>
                      <a:pt x="862" y="1587"/>
                      <a:pt x="880" y="1555"/>
                      <a:pt x="900" y="1525"/>
                    </a:cubicBezTo>
                    <a:cubicBezTo>
                      <a:pt x="910" y="1510"/>
                      <a:pt x="912" y="1481"/>
                      <a:pt x="930" y="1480"/>
                    </a:cubicBezTo>
                    <a:cubicBezTo>
                      <a:pt x="1138" y="1464"/>
                      <a:pt x="1339" y="1428"/>
                      <a:pt x="1545" y="1405"/>
                    </a:cubicBezTo>
                    <a:cubicBezTo>
                      <a:pt x="1611" y="1361"/>
                      <a:pt x="1646" y="1298"/>
                      <a:pt x="1710" y="1255"/>
                    </a:cubicBezTo>
                    <a:cubicBezTo>
                      <a:pt x="1715" y="1247"/>
                      <a:pt x="1784" y="1167"/>
                      <a:pt x="1785" y="1165"/>
                    </a:cubicBezTo>
                    <a:cubicBezTo>
                      <a:pt x="1805" y="1135"/>
                      <a:pt x="1833" y="1052"/>
                      <a:pt x="1845" y="1015"/>
                    </a:cubicBezTo>
                    <a:cubicBezTo>
                      <a:pt x="1827" y="803"/>
                      <a:pt x="1849" y="892"/>
                      <a:pt x="1800" y="745"/>
                    </a:cubicBezTo>
                    <a:cubicBezTo>
                      <a:pt x="1795" y="730"/>
                      <a:pt x="1769" y="737"/>
                      <a:pt x="1755" y="730"/>
                    </a:cubicBezTo>
                    <a:cubicBezTo>
                      <a:pt x="1739" y="722"/>
                      <a:pt x="1726" y="707"/>
                      <a:pt x="1710" y="700"/>
                    </a:cubicBezTo>
                    <a:cubicBezTo>
                      <a:pt x="1681" y="687"/>
                      <a:pt x="1620" y="670"/>
                      <a:pt x="1620" y="670"/>
                    </a:cubicBezTo>
                    <a:cubicBezTo>
                      <a:pt x="1610" y="655"/>
                      <a:pt x="1604" y="636"/>
                      <a:pt x="1590" y="625"/>
                    </a:cubicBezTo>
                    <a:cubicBezTo>
                      <a:pt x="1578" y="615"/>
                      <a:pt x="1554" y="623"/>
                      <a:pt x="1545" y="610"/>
                    </a:cubicBezTo>
                    <a:cubicBezTo>
                      <a:pt x="1527" y="584"/>
                      <a:pt x="1525" y="550"/>
                      <a:pt x="1515" y="520"/>
                    </a:cubicBezTo>
                    <a:cubicBezTo>
                      <a:pt x="1509" y="503"/>
                      <a:pt x="1495" y="490"/>
                      <a:pt x="1485" y="475"/>
                    </a:cubicBezTo>
                    <a:cubicBezTo>
                      <a:pt x="1469" y="409"/>
                      <a:pt x="1438" y="346"/>
                      <a:pt x="1425" y="280"/>
                    </a:cubicBezTo>
                    <a:cubicBezTo>
                      <a:pt x="1421" y="259"/>
                      <a:pt x="1409" y="186"/>
                      <a:pt x="1395" y="160"/>
                    </a:cubicBezTo>
                    <a:cubicBezTo>
                      <a:pt x="1377" y="128"/>
                      <a:pt x="1355" y="100"/>
                      <a:pt x="1335" y="70"/>
                    </a:cubicBezTo>
                    <a:cubicBezTo>
                      <a:pt x="1289" y="0"/>
                      <a:pt x="1354" y="42"/>
                      <a:pt x="1290" y="1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5" name="Freeform 26"/>
              <p:cNvSpPr>
                <a:spLocks/>
              </p:cNvSpPr>
              <p:nvPr/>
            </p:nvSpPr>
            <p:spPr bwMode="auto">
              <a:xfrm>
                <a:off x="5505" y="7170"/>
                <a:ext cx="1710" cy="525"/>
              </a:xfrm>
              <a:custGeom>
                <a:avLst/>
                <a:gdLst>
                  <a:gd name="T0" fmla="*/ 0 w 1710"/>
                  <a:gd name="T1" fmla="*/ 0 h 525"/>
                  <a:gd name="T2" fmla="*/ 150 w 1710"/>
                  <a:gd name="T3" fmla="*/ 90 h 525"/>
                  <a:gd name="T4" fmla="*/ 240 w 1710"/>
                  <a:gd name="T5" fmla="*/ 360 h 525"/>
                  <a:gd name="T6" fmla="*/ 435 w 1710"/>
                  <a:gd name="T7" fmla="*/ 465 h 525"/>
                  <a:gd name="T8" fmla="*/ 975 w 1710"/>
                  <a:gd name="T9" fmla="*/ 525 h 525"/>
                  <a:gd name="T10" fmla="*/ 1200 w 1710"/>
                  <a:gd name="T11" fmla="*/ 465 h 525"/>
                  <a:gd name="T12" fmla="*/ 1290 w 1710"/>
                  <a:gd name="T13" fmla="*/ 405 h 525"/>
                  <a:gd name="T14" fmla="*/ 1335 w 1710"/>
                  <a:gd name="T15" fmla="*/ 375 h 525"/>
                  <a:gd name="T16" fmla="*/ 1485 w 1710"/>
                  <a:gd name="T17" fmla="*/ 240 h 525"/>
                  <a:gd name="T18" fmla="*/ 1620 w 1710"/>
                  <a:gd name="T19" fmla="*/ 135 h 525"/>
                  <a:gd name="T20" fmla="*/ 1665 w 1710"/>
                  <a:gd name="T21" fmla="*/ 120 h 525"/>
                  <a:gd name="T22" fmla="*/ 1710 w 1710"/>
                  <a:gd name="T23" fmla="*/ 90 h 5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10"/>
                  <a:gd name="T37" fmla="*/ 0 h 525"/>
                  <a:gd name="T38" fmla="*/ 1710 w 1710"/>
                  <a:gd name="T39" fmla="*/ 525 h 52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10" h="525">
                    <a:moveTo>
                      <a:pt x="0" y="0"/>
                    </a:moveTo>
                    <a:cubicBezTo>
                      <a:pt x="51" y="34"/>
                      <a:pt x="92" y="71"/>
                      <a:pt x="150" y="90"/>
                    </a:cubicBezTo>
                    <a:cubicBezTo>
                      <a:pt x="125" y="213"/>
                      <a:pt x="153" y="273"/>
                      <a:pt x="240" y="360"/>
                    </a:cubicBezTo>
                    <a:cubicBezTo>
                      <a:pt x="270" y="451"/>
                      <a:pt x="351" y="446"/>
                      <a:pt x="435" y="465"/>
                    </a:cubicBezTo>
                    <a:cubicBezTo>
                      <a:pt x="610" y="504"/>
                      <a:pt x="797" y="510"/>
                      <a:pt x="975" y="525"/>
                    </a:cubicBezTo>
                    <a:cubicBezTo>
                      <a:pt x="1054" y="512"/>
                      <a:pt x="1124" y="490"/>
                      <a:pt x="1200" y="465"/>
                    </a:cubicBezTo>
                    <a:cubicBezTo>
                      <a:pt x="1234" y="454"/>
                      <a:pt x="1260" y="425"/>
                      <a:pt x="1290" y="405"/>
                    </a:cubicBezTo>
                    <a:cubicBezTo>
                      <a:pt x="1305" y="395"/>
                      <a:pt x="1335" y="375"/>
                      <a:pt x="1335" y="375"/>
                    </a:cubicBezTo>
                    <a:cubicBezTo>
                      <a:pt x="1395" y="285"/>
                      <a:pt x="1386" y="273"/>
                      <a:pt x="1485" y="240"/>
                    </a:cubicBezTo>
                    <a:cubicBezTo>
                      <a:pt x="1524" y="201"/>
                      <a:pt x="1566" y="153"/>
                      <a:pt x="1620" y="135"/>
                    </a:cubicBezTo>
                    <a:cubicBezTo>
                      <a:pt x="1635" y="130"/>
                      <a:pt x="1651" y="127"/>
                      <a:pt x="1665" y="120"/>
                    </a:cubicBezTo>
                    <a:cubicBezTo>
                      <a:pt x="1681" y="112"/>
                      <a:pt x="1710" y="90"/>
                      <a:pt x="1710" y="9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6" name="Freeform 27"/>
              <p:cNvSpPr>
                <a:spLocks/>
              </p:cNvSpPr>
              <p:nvPr/>
            </p:nvSpPr>
            <p:spPr bwMode="auto">
              <a:xfrm>
                <a:off x="6000" y="7680"/>
                <a:ext cx="117" cy="975"/>
              </a:xfrm>
              <a:custGeom>
                <a:avLst/>
                <a:gdLst>
                  <a:gd name="T0" fmla="*/ 75 w 117"/>
                  <a:gd name="T1" fmla="*/ 975 h 975"/>
                  <a:gd name="T2" fmla="*/ 75 w 117"/>
                  <a:gd name="T3" fmla="*/ 645 h 975"/>
                  <a:gd name="T4" fmla="*/ 45 w 117"/>
                  <a:gd name="T5" fmla="*/ 225 h 975"/>
                  <a:gd name="T6" fmla="*/ 0 w 117"/>
                  <a:gd name="T7" fmla="*/ 0 h 97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7"/>
                  <a:gd name="T13" fmla="*/ 0 h 975"/>
                  <a:gd name="T14" fmla="*/ 117 w 117"/>
                  <a:gd name="T15" fmla="*/ 975 h 97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7" h="975">
                    <a:moveTo>
                      <a:pt x="75" y="975"/>
                    </a:moveTo>
                    <a:cubicBezTo>
                      <a:pt x="91" y="845"/>
                      <a:pt x="117" y="772"/>
                      <a:pt x="75" y="645"/>
                    </a:cubicBezTo>
                    <a:cubicBezTo>
                      <a:pt x="73" y="606"/>
                      <a:pt x="63" y="316"/>
                      <a:pt x="45" y="225"/>
                    </a:cubicBezTo>
                    <a:cubicBezTo>
                      <a:pt x="24" y="120"/>
                      <a:pt x="0" y="105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893" name="Rectangle 28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848600" cy="762000"/>
          </a:xfrm>
        </p:spPr>
        <p:txBody>
          <a:bodyPr/>
          <a:lstStyle/>
          <a:p>
            <a:pPr eaLnBrk="1" hangingPunct="1"/>
            <a:r>
              <a:rPr lang="sr-Latn-CS" smtClean="0"/>
              <a:t> </a:t>
            </a:r>
            <a:r>
              <a:rPr lang="sr-Latn-CS" sz="3200" b="1" i="1" smtClean="0">
                <a:solidFill>
                  <a:schemeClr val="accent2"/>
                </a:solidFill>
              </a:rPr>
              <a:t>Dekompozicija problema I- nivo</a:t>
            </a:r>
            <a:endParaRPr lang="en-US" sz="3200" b="1" i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762000" y="1447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4400" b="1">
              <a:solidFill>
                <a:schemeClr val="accent2"/>
              </a:solidFill>
              <a:latin typeface="Arial Black" pitchFamily="34" charset="0"/>
            </a:endParaRP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381000"/>
            <a:ext cx="8229600" cy="519113"/>
          </a:xfrm>
        </p:spPr>
        <p:txBody>
          <a:bodyPr/>
          <a:lstStyle/>
          <a:p>
            <a:pPr eaLnBrk="1" hangingPunct="1"/>
            <a:r>
              <a:rPr lang="sr-Latn-CS" sz="2800" smtClean="0"/>
              <a:t> </a:t>
            </a:r>
            <a:r>
              <a:rPr lang="sr-Latn-CS" sz="2800" b="1" i="1" smtClean="0">
                <a:solidFill>
                  <a:schemeClr val="accent2"/>
                </a:solidFill>
              </a:rPr>
              <a:t>Dekompozicija problema krajnji - nivo</a:t>
            </a:r>
            <a:endParaRPr lang="en-US" sz="2800" b="1" i="1" smtClean="0">
              <a:solidFill>
                <a:schemeClr val="accent2"/>
              </a:solidFill>
            </a:endParaRPr>
          </a:p>
        </p:txBody>
      </p:sp>
      <p:grpSp>
        <p:nvGrpSpPr>
          <p:cNvPr id="38917" name="Group 5"/>
          <p:cNvGrpSpPr>
            <a:grpSpLocks/>
          </p:cNvGrpSpPr>
          <p:nvPr/>
        </p:nvGrpSpPr>
        <p:grpSpPr bwMode="auto">
          <a:xfrm>
            <a:off x="685800" y="1295400"/>
            <a:ext cx="7239000" cy="4572000"/>
            <a:chOff x="2" y="0"/>
            <a:chExt cx="19997" cy="19996"/>
          </a:xfrm>
        </p:grpSpPr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6968" y="0"/>
              <a:ext cx="7018" cy="2213"/>
            </a:xfrm>
            <a:prstGeom prst="rect">
              <a:avLst/>
            </a:prstGeom>
            <a:solidFill>
              <a:srgbClr val="B2B2B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endParaRPr lang="en-US" sz="1200" i="0"/>
            </a:p>
          </p:txBody>
        </p: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2291" y="5109"/>
              <a:ext cx="4345" cy="1660"/>
            </a:xfrm>
            <a:prstGeom prst="rect">
              <a:avLst/>
            </a:prstGeom>
            <a:solidFill>
              <a:srgbClr val="CCCC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1</a:t>
              </a:r>
              <a:endParaRPr lang="en-US" sz="1200" i="0"/>
            </a:p>
          </p:txBody>
        </p:sp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7302" y="5108"/>
              <a:ext cx="4011" cy="1661"/>
            </a:xfrm>
            <a:prstGeom prst="rect">
              <a:avLst/>
            </a:prstGeom>
            <a:solidFill>
              <a:srgbClr val="CCCC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2</a:t>
              </a:r>
              <a:endParaRPr lang="en-US" sz="1200" i="0"/>
            </a:p>
          </p:txBody>
        </p:sp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11645" y="5108"/>
              <a:ext cx="3677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3</a:t>
              </a:r>
              <a:endParaRPr lang="en-US" sz="1200" i="0"/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15654" y="5108"/>
              <a:ext cx="3677" cy="1661"/>
            </a:xfrm>
            <a:prstGeom prst="rect">
              <a:avLst/>
            </a:prstGeom>
            <a:solidFill>
              <a:srgbClr val="CCCC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4</a:t>
              </a:r>
              <a:endParaRPr lang="en-US" sz="1600" b="1" i="0">
                <a:latin typeface="Brush Script MT" pitchFamily="66" charset="0"/>
              </a:endParaRPr>
            </a:p>
          </p:txBody>
        </p:sp>
        <p:sp>
          <p:nvSpPr>
            <p:cNvPr id="38923" name="Line 11"/>
            <p:cNvSpPr>
              <a:spLocks noChangeShapeType="1"/>
            </p:cNvSpPr>
            <p:nvPr/>
          </p:nvSpPr>
          <p:spPr bwMode="auto">
            <a:xfrm flipH="1">
              <a:off x="4630" y="2267"/>
              <a:ext cx="4345" cy="27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4" name="Line 12"/>
            <p:cNvSpPr>
              <a:spLocks noChangeShapeType="1"/>
            </p:cNvSpPr>
            <p:nvPr/>
          </p:nvSpPr>
          <p:spPr bwMode="auto">
            <a:xfrm flipH="1">
              <a:off x="9641" y="2267"/>
              <a:ext cx="2" cy="27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Line 13"/>
            <p:cNvSpPr>
              <a:spLocks noChangeShapeType="1"/>
            </p:cNvSpPr>
            <p:nvPr/>
          </p:nvSpPr>
          <p:spPr bwMode="auto">
            <a:xfrm>
              <a:off x="10977" y="2267"/>
              <a:ext cx="1673" cy="27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6" name="Line 14"/>
            <p:cNvSpPr>
              <a:spLocks noChangeShapeType="1"/>
            </p:cNvSpPr>
            <p:nvPr/>
          </p:nvSpPr>
          <p:spPr bwMode="auto">
            <a:xfrm>
              <a:off x="12981" y="2267"/>
              <a:ext cx="4011" cy="27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Rectangle 15"/>
            <p:cNvSpPr>
              <a:spLocks noChangeArrowheads="1"/>
            </p:cNvSpPr>
            <p:nvPr/>
          </p:nvSpPr>
          <p:spPr bwMode="auto">
            <a:xfrm>
              <a:off x="955" y="8506"/>
              <a:ext cx="2341" cy="1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11</a:t>
              </a:r>
              <a:endParaRPr lang="en-US" sz="1200" i="0"/>
            </a:p>
          </p:txBody>
        </p:sp>
        <p:sp>
          <p:nvSpPr>
            <p:cNvPr id="38928" name="Rectangle 16"/>
            <p:cNvSpPr>
              <a:spLocks noChangeArrowheads="1"/>
            </p:cNvSpPr>
            <p:nvPr/>
          </p:nvSpPr>
          <p:spPr bwMode="auto">
            <a:xfrm>
              <a:off x="3628" y="8506"/>
              <a:ext cx="2006" cy="1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12</a:t>
              </a:r>
              <a:endParaRPr lang="en-US" sz="1200" i="0"/>
            </a:p>
          </p:txBody>
        </p:sp>
        <p:sp>
          <p:nvSpPr>
            <p:cNvPr id="38929" name="Rectangle 17"/>
            <p:cNvSpPr>
              <a:spLocks noChangeArrowheads="1"/>
            </p:cNvSpPr>
            <p:nvPr/>
          </p:nvSpPr>
          <p:spPr bwMode="auto">
            <a:xfrm>
              <a:off x="5966" y="8503"/>
              <a:ext cx="133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13</a:t>
              </a:r>
              <a:endParaRPr lang="en-US" sz="1200" i="0"/>
            </a:p>
          </p:txBody>
        </p:sp>
        <p:sp>
          <p:nvSpPr>
            <p:cNvPr id="38930" name="Line 18"/>
            <p:cNvSpPr>
              <a:spLocks noChangeShapeType="1"/>
            </p:cNvSpPr>
            <p:nvPr/>
          </p:nvSpPr>
          <p:spPr bwMode="auto">
            <a:xfrm flipH="1">
              <a:off x="2291" y="6792"/>
              <a:ext cx="1339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19"/>
            <p:cNvSpPr>
              <a:spLocks noChangeShapeType="1"/>
            </p:cNvSpPr>
            <p:nvPr/>
          </p:nvSpPr>
          <p:spPr bwMode="auto">
            <a:xfrm>
              <a:off x="4296" y="6792"/>
              <a:ext cx="336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Line 20"/>
            <p:cNvSpPr>
              <a:spLocks noChangeShapeType="1"/>
            </p:cNvSpPr>
            <p:nvPr/>
          </p:nvSpPr>
          <p:spPr bwMode="auto">
            <a:xfrm>
              <a:off x="5632" y="6792"/>
              <a:ext cx="1004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Rectangle 21"/>
            <p:cNvSpPr>
              <a:spLocks noChangeArrowheads="1"/>
            </p:cNvSpPr>
            <p:nvPr/>
          </p:nvSpPr>
          <p:spPr bwMode="auto">
            <a:xfrm>
              <a:off x="7636" y="8506"/>
              <a:ext cx="1673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21</a:t>
              </a:r>
              <a:endParaRPr lang="en-US" sz="1200" i="0"/>
            </a:p>
          </p:txBody>
        </p:sp>
        <p:sp>
          <p:nvSpPr>
            <p:cNvPr id="38934" name="Rectangle 22"/>
            <p:cNvSpPr>
              <a:spLocks noChangeArrowheads="1"/>
            </p:cNvSpPr>
            <p:nvPr/>
          </p:nvSpPr>
          <p:spPr bwMode="auto">
            <a:xfrm>
              <a:off x="9641" y="8506"/>
              <a:ext cx="1672" cy="1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22</a:t>
              </a:r>
              <a:endParaRPr lang="en-US" sz="1200" i="0"/>
            </a:p>
          </p:txBody>
        </p:sp>
        <p:sp>
          <p:nvSpPr>
            <p:cNvPr id="38935" name="Rectangle 23"/>
            <p:cNvSpPr>
              <a:spLocks noChangeArrowheads="1"/>
            </p:cNvSpPr>
            <p:nvPr/>
          </p:nvSpPr>
          <p:spPr bwMode="auto">
            <a:xfrm>
              <a:off x="14318" y="8506"/>
              <a:ext cx="1672" cy="1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41</a:t>
              </a:r>
              <a:endParaRPr lang="en-US" sz="1200" i="0"/>
            </a:p>
          </p:txBody>
        </p:sp>
        <p:sp>
          <p:nvSpPr>
            <p:cNvPr id="38936" name="Rectangle 24"/>
            <p:cNvSpPr>
              <a:spLocks noChangeArrowheads="1"/>
            </p:cNvSpPr>
            <p:nvPr/>
          </p:nvSpPr>
          <p:spPr bwMode="auto">
            <a:xfrm>
              <a:off x="16322" y="8503"/>
              <a:ext cx="1673" cy="1660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42</a:t>
              </a:r>
              <a:endParaRPr lang="en-US" sz="1200" i="0"/>
            </a:p>
          </p:txBody>
        </p:sp>
        <p:sp>
          <p:nvSpPr>
            <p:cNvPr id="38937" name="Rectangle 25"/>
            <p:cNvSpPr>
              <a:spLocks noChangeArrowheads="1"/>
            </p:cNvSpPr>
            <p:nvPr/>
          </p:nvSpPr>
          <p:spPr bwMode="auto">
            <a:xfrm>
              <a:off x="18326" y="8506"/>
              <a:ext cx="1673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600" b="1" i="0">
                  <a:latin typeface="Brush Script MT" pitchFamily="66" charset="0"/>
                </a:rPr>
                <a:t>P</a:t>
              </a:r>
              <a:r>
                <a:rPr lang="en-US" sz="1600" b="1" i="0" baseline="-25000">
                  <a:latin typeface="Brush Script MT" pitchFamily="66" charset="0"/>
                </a:rPr>
                <a:t>43</a:t>
              </a:r>
              <a:endParaRPr lang="en-US" sz="1200" i="0"/>
            </a:p>
          </p:txBody>
        </p:sp>
        <p:sp>
          <p:nvSpPr>
            <p:cNvPr id="38938" name="Line 26"/>
            <p:cNvSpPr>
              <a:spLocks noChangeShapeType="1"/>
            </p:cNvSpPr>
            <p:nvPr/>
          </p:nvSpPr>
          <p:spPr bwMode="auto">
            <a:xfrm flipH="1">
              <a:off x="8304" y="6792"/>
              <a:ext cx="337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Line 27"/>
            <p:cNvSpPr>
              <a:spLocks noChangeShapeType="1"/>
            </p:cNvSpPr>
            <p:nvPr/>
          </p:nvSpPr>
          <p:spPr bwMode="auto">
            <a:xfrm>
              <a:off x="10309" y="6792"/>
              <a:ext cx="336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0" name="Line 28"/>
            <p:cNvSpPr>
              <a:spLocks noChangeShapeType="1"/>
            </p:cNvSpPr>
            <p:nvPr/>
          </p:nvSpPr>
          <p:spPr bwMode="auto">
            <a:xfrm flipH="1">
              <a:off x="15320" y="6792"/>
              <a:ext cx="1004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29"/>
            <p:cNvSpPr>
              <a:spLocks noChangeShapeType="1"/>
            </p:cNvSpPr>
            <p:nvPr/>
          </p:nvSpPr>
          <p:spPr bwMode="auto">
            <a:xfrm flipH="1">
              <a:off x="17324" y="6792"/>
              <a:ext cx="2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30"/>
            <p:cNvSpPr>
              <a:spLocks noChangeShapeType="1"/>
            </p:cNvSpPr>
            <p:nvPr/>
          </p:nvSpPr>
          <p:spPr bwMode="auto">
            <a:xfrm>
              <a:off x="18326" y="6792"/>
              <a:ext cx="1005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Rectangle 31"/>
            <p:cNvSpPr>
              <a:spLocks noChangeArrowheads="1"/>
            </p:cNvSpPr>
            <p:nvPr/>
          </p:nvSpPr>
          <p:spPr bwMode="auto">
            <a:xfrm>
              <a:off x="621" y="11897"/>
              <a:ext cx="133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111</a:t>
              </a:r>
              <a:endParaRPr lang="en-US" sz="1200" i="0"/>
            </a:p>
          </p:txBody>
        </p:sp>
        <p:sp>
          <p:nvSpPr>
            <p:cNvPr id="38944" name="Rectangle 32"/>
            <p:cNvSpPr>
              <a:spLocks noChangeArrowheads="1"/>
            </p:cNvSpPr>
            <p:nvPr/>
          </p:nvSpPr>
          <p:spPr bwMode="auto">
            <a:xfrm>
              <a:off x="2291" y="11900"/>
              <a:ext cx="1339" cy="1661"/>
            </a:xfrm>
            <a:prstGeom prst="rect">
              <a:avLst/>
            </a:prstGeom>
            <a:solidFill>
              <a:srgbClr val="E5E5E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112</a:t>
              </a:r>
              <a:endParaRPr lang="en-US" sz="1200" i="0"/>
            </a:p>
          </p:txBody>
        </p:sp>
        <p:sp>
          <p:nvSpPr>
            <p:cNvPr id="38945" name="Line 33"/>
            <p:cNvSpPr>
              <a:spLocks noChangeShapeType="1"/>
            </p:cNvSpPr>
            <p:nvPr/>
          </p:nvSpPr>
          <p:spPr bwMode="auto">
            <a:xfrm flipH="1">
              <a:off x="1289" y="10217"/>
              <a:ext cx="671" cy="16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34"/>
            <p:cNvSpPr>
              <a:spLocks noChangeShapeType="1"/>
            </p:cNvSpPr>
            <p:nvPr/>
          </p:nvSpPr>
          <p:spPr bwMode="auto">
            <a:xfrm>
              <a:off x="2291" y="10217"/>
              <a:ext cx="671" cy="16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Rectangle 35"/>
            <p:cNvSpPr>
              <a:spLocks noChangeArrowheads="1"/>
            </p:cNvSpPr>
            <p:nvPr/>
          </p:nvSpPr>
          <p:spPr bwMode="auto">
            <a:xfrm>
              <a:off x="3962" y="11904"/>
              <a:ext cx="1338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121</a:t>
              </a:r>
              <a:endParaRPr lang="en-US" sz="1200" i="0"/>
            </a:p>
          </p:txBody>
        </p:sp>
        <p:sp>
          <p:nvSpPr>
            <p:cNvPr id="38948" name="Rectangle 36"/>
            <p:cNvSpPr>
              <a:spLocks noChangeArrowheads="1"/>
            </p:cNvSpPr>
            <p:nvPr/>
          </p:nvSpPr>
          <p:spPr bwMode="auto">
            <a:xfrm>
              <a:off x="5632" y="11897"/>
              <a:ext cx="1339" cy="1660"/>
            </a:xfrm>
            <a:prstGeom prst="rect">
              <a:avLst/>
            </a:prstGeom>
            <a:solidFill>
              <a:srgbClr val="E5E5E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122</a:t>
              </a:r>
              <a:endParaRPr lang="en-US" sz="1200" i="0"/>
            </a:p>
          </p:txBody>
        </p:sp>
        <p:sp>
          <p:nvSpPr>
            <p:cNvPr id="38949" name="Line 37"/>
            <p:cNvSpPr>
              <a:spLocks noChangeShapeType="1"/>
            </p:cNvSpPr>
            <p:nvPr/>
          </p:nvSpPr>
          <p:spPr bwMode="auto">
            <a:xfrm flipH="1">
              <a:off x="4296" y="10217"/>
              <a:ext cx="2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38"/>
            <p:cNvSpPr>
              <a:spLocks noChangeShapeType="1"/>
            </p:cNvSpPr>
            <p:nvPr/>
          </p:nvSpPr>
          <p:spPr bwMode="auto">
            <a:xfrm>
              <a:off x="4964" y="10217"/>
              <a:ext cx="1338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Rectangle 39"/>
            <p:cNvSpPr>
              <a:spLocks noChangeArrowheads="1"/>
            </p:cNvSpPr>
            <p:nvPr/>
          </p:nvSpPr>
          <p:spPr bwMode="auto">
            <a:xfrm>
              <a:off x="621" y="14746"/>
              <a:ext cx="1339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1121</a:t>
              </a:r>
              <a:endParaRPr lang="en-US" sz="1200" i="0"/>
            </a:p>
          </p:txBody>
        </p:sp>
        <p:sp>
          <p:nvSpPr>
            <p:cNvPr id="38952" name="Line 40"/>
            <p:cNvSpPr>
              <a:spLocks noChangeShapeType="1"/>
            </p:cNvSpPr>
            <p:nvPr/>
          </p:nvSpPr>
          <p:spPr bwMode="auto">
            <a:xfrm flipH="1">
              <a:off x="1623" y="13615"/>
              <a:ext cx="1005" cy="1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Rectangle 41"/>
            <p:cNvSpPr>
              <a:spLocks noChangeArrowheads="1"/>
            </p:cNvSpPr>
            <p:nvPr/>
          </p:nvSpPr>
          <p:spPr bwMode="auto">
            <a:xfrm>
              <a:off x="2291" y="14743"/>
              <a:ext cx="1339" cy="1660"/>
            </a:xfrm>
            <a:prstGeom prst="rect">
              <a:avLst/>
            </a:prstGeom>
            <a:solidFill>
              <a:srgbClr val="F2F2F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1122</a:t>
              </a:r>
              <a:endParaRPr lang="en-US" sz="1200" i="0"/>
            </a:p>
          </p:txBody>
        </p:sp>
        <p:sp>
          <p:nvSpPr>
            <p:cNvPr id="38954" name="Line 42"/>
            <p:cNvSpPr>
              <a:spLocks noChangeShapeType="1"/>
            </p:cNvSpPr>
            <p:nvPr/>
          </p:nvSpPr>
          <p:spPr bwMode="auto">
            <a:xfrm flipH="1">
              <a:off x="2959" y="13615"/>
              <a:ext cx="3" cy="1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Rectangle 43"/>
            <p:cNvSpPr>
              <a:spLocks noChangeArrowheads="1"/>
            </p:cNvSpPr>
            <p:nvPr/>
          </p:nvSpPr>
          <p:spPr bwMode="auto">
            <a:xfrm>
              <a:off x="3962" y="14746"/>
              <a:ext cx="1338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1123</a:t>
              </a:r>
              <a:endParaRPr lang="en-US" sz="1200" i="0"/>
            </a:p>
          </p:txBody>
        </p:sp>
        <p:sp>
          <p:nvSpPr>
            <p:cNvPr id="38956" name="Line 44"/>
            <p:cNvSpPr>
              <a:spLocks noChangeShapeType="1"/>
            </p:cNvSpPr>
            <p:nvPr/>
          </p:nvSpPr>
          <p:spPr bwMode="auto">
            <a:xfrm>
              <a:off x="3294" y="13615"/>
              <a:ext cx="1338" cy="1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Rectangle 45"/>
            <p:cNvSpPr>
              <a:spLocks noChangeArrowheads="1"/>
            </p:cNvSpPr>
            <p:nvPr/>
          </p:nvSpPr>
          <p:spPr bwMode="auto">
            <a:xfrm>
              <a:off x="5632" y="14746"/>
              <a:ext cx="1339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1221</a:t>
              </a:r>
              <a:endParaRPr lang="en-US" sz="1200" i="0"/>
            </a:p>
          </p:txBody>
        </p:sp>
        <p:sp>
          <p:nvSpPr>
            <p:cNvPr id="38958" name="Line 46"/>
            <p:cNvSpPr>
              <a:spLocks noChangeShapeType="1"/>
            </p:cNvSpPr>
            <p:nvPr/>
          </p:nvSpPr>
          <p:spPr bwMode="auto">
            <a:xfrm flipH="1">
              <a:off x="5966" y="13615"/>
              <a:ext cx="336" cy="1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9" name="Rectangle 47"/>
            <p:cNvSpPr>
              <a:spLocks noChangeArrowheads="1"/>
            </p:cNvSpPr>
            <p:nvPr/>
          </p:nvSpPr>
          <p:spPr bwMode="auto">
            <a:xfrm>
              <a:off x="7302" y="14746"/>
              <a:ext cx="1339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1222</a:t>
              </a:r>
              <a:endParaRPr lang="en-US" sz="1200" i="0"/>
            </a:p>
          </p:txBody>
        </p:sp>
        <p:sp>
          <p:nvSpPr>
            <p:cNvPr id="38960" name="Line 48"/>
            <p:cNvSpPr>
              <a:spLocks noChangeShapeType="1"/>
            </p:cNvSpPr>
            <p:nvPr/>
          </p:nvSpPr>
          <p:spPr bwMode="auto">
            <a:xfrm>
              <a:off x="6634" y="13615"/>
              <a:ext cx="1339" cy="1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Rectangle 49"/>
            <p:cNvSpPr>
              <a:spLocks noChangeArrowheads="1"/>
            </p:cNvSpPr>
            <p:nvPr/>
          </p:nvSpPr>
          <p:spPr bwMode="auto">
            <a:xfrm>
              <a:off x="8639" y="11901"/>
              <a:ext cx="1338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221</a:t>
              </a:r>
              <a:endParaRPr lang="en-US" sz="1200" i="0"/>
            </a:p>
          </p:txBody>
        </p:sp>
        <p:sp>
          <p:nvSpPr>
            <p:cNvPr id="38962" name="Line 50"/>
            <p:cNvSpPr>
              <a:spLocks noChangeShapeType="1"/>
            </p:cNvSpPr>
            <p:nvPr/>
          </p:nvSpPr>
          <p:spPr bwMode="auto">
            <a:xfrm flipH="1">
              <a:off x="9307" y="10217"/>
              <a:ext cx="670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Rectangle 51"/>
            <p:cNvSpPr>
              <a:spLocks noChangeArrowheads="1"/>
            </p:cNvSpPr>
            <p:nvPr/>
          </p:nvSpPr>
          <p:spPr bwMode="auto">
            <a:xfrm>
              <a:off x="10309" y="11901"/>
              <a:ext cx="1338" cy="1660"/>
            </a:xfrm>
            <a:prstGeom prst="rect">
              <a:avLst/>
            </a:prstGeom>
            <a:solidFill>
              <a:srgbClr val="E5E5E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222</a:t>
              </a:r>
              <a:endParaRPr lang="en-US" sz="1400" b="1" i="0">
                <a:latin typeface="Brush Script MT" pitchFamily="66" charset="0"/>
              </a:endParaRPr>
            </a:p>
          </p:txBody>
        </p:sp>
        <p:sp>
          <p:nvSpPr>
            <p:cNvPr id="38964" name="Line 52"/>
            <p:cNvSpPr>
              <a:spLocks noChangeShapeType="1"/>
            </p:cNvSpPr>
            <p:nvPr/>
          </p:nvSpPr>
          <p:spPr bwMode="auto">
            <a:xfrm>
              <a:off x="10643" y="10217"/>
              <a:ext cx="336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Rectangle 53"/>
            <p:cNvSpPr>
              <a:spLocks noChangeArrowheads="1"/>
            </p:cNvSpPr>
            <p:nvPr/>
          </p:nvSpPr>
          <p:spPr bwMode="auto">
            <a:xfrm>
              <a:off x="8973" y="14746"/>
              <a:ext cx="1338" cy="1661"/>
            </a:xfrm>
            <a:prstGeom prst="rect">
              <a:avLst/>
            </a:prstGeom>
            <a:solidFill>
              <a:srgbClr val="F2F2F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2221</a:t>
              </a:r>
              <a:endParaRPr lang="en-US" sz="1200" i="0"/>
            </a:p>
          </p:txBody>
        </p:sp>
        <p:sp>
          <p:nvSpPr>
            <p:cNvPr id="38966" name="Line 54"/>
            <p:cNvSpPr>
              <a:spLocks noChangeShapeType="1"/>
            </p:cNvSpPr>
            <p:nvPr/>
          </p:nvSpPr>
          <p:spPr bwMode="auto">
            <a:xfrm flipH="1">
              <a:off x="9641" y="13615"/>
              <a:ext cx="1004" cy="1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Rectangle 55"/>
            <p:cNvSpPr>
              <a:spLocks noChangeArrowheads="1"/>
            </p:cNvSpPr>
            <p:nvPr/>
          </p:nvSpPr>
          <p:spPr bwMode="auto">
            <a:xfrm>
              <a:off x="2" y="18156"/>
              <a:ext cx="167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11221</a:t>
              </a:r>
              <a:endParaRPr lang="en-US" sz="1200" i="0"/>
            </a:p>
          </p:txBody>
        </p:sp>
        <p:sp>
          <p:nvSpPr>
            <p:cNvPr id="38968" name="Rectangle 56"/>
            <p:cNvSpPr>
              <a:spLocks noChangeArrowheads="1"/>
            </p:cNvSpPr>
            <p:nvPr/>
          </p:nvSpPr>
          <p:spPr bwMode="auto">
            <a:xfrm>
              <a:off x="1951" y="18155"/>
              <a:ext cx="1670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11222</a:t>
              </a:r>
              <a:endParaRPr lang="en-US" sz="1200" i="0"/>
            </a:p>
          </p:txBody>
        </p:sp>
        <p:sp>
          <p:nvSpPr>
            <p:cNvPr id="38969" name="Rectangle 57"/>
            <p:cNvSpPr>
              <a:spLocks noChangeArrowheads="1"/>
            </p:cNvSpPr>
            <p:nvPr/>
          </p:nvSpPr>
          <p:spPr bwMode="auto">
            <a:xfrm>
              <a:off x="3899" y="18155"/>
              <a:ext cx="1886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11223</a:t>
              </a:r>
              <a:endParaRPr lang="en-US" sz="1200" i="0"/>
            </a:p>
          </p:txBody>
        </p:sp>
        <p:sp>
          <p:nvSpPr>
            <p:cNvPr id="38970" name="Rectangle 58"/>
            <p:cNvSpPr>
              <a:spLocks noChangeArrowheads="1"/>
            </p:cNvSpPr>
            <p:nvPr/>
          </p:nvSpPr>
          <p:spPr bwMode="auto">
            <a:xfrm>
              <a:off x="6126" y="18155"/>
              <a:ext cx="1671" cy="184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11224</a:t>
              </a:r>
              <a:endParaRPr lang="en-US" sz="1200" b="1" i="0"/>
            </a:p>
          </p:txBody>
        </p:sp>
        <p:sp>
          <p:nvSpPr>
            <p:cNvPr id="38971" name="Rectangle 59"/>
            <p:cNvSpPr>
              <a:spLocks noChangeArrowheads="1"/>
            </p:cNvSpPr>
            <p:nvPr/>
          </p:nvSpPr>
          <p:spPr bwMode="auto">
            <a:xfrm>
              <a:off x="7971" y="18144"/>
              <a:ext cx="1672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22211</a:t>
              </a:r>
              <a:endParaRPr lang="en-US" sz="1200" i="0"/>
            </a:p>
          </p:txBody>
        </p:sp>
        <p:sp>
          <p:nvSpPr>
            <p:cNvPr id="38972" name="Rectangle 60"/>
            <p:cNvSpPr>
              <a:spLocks noChangeArrowheads="1"/>
            </p:cNvSpPr>
            <p:nvPr/>
          </p:nvSpPr>
          <p:spPr bwMode="auto">
            <a:xfrm>
              <a:off x="9975" y="18148"/>
              <a:ext cx="1673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22212</a:t>
              </a:r>
              <a:endParaRPr lang="en-US" sz="1200" i="0"/>
            </a:p>
          </p:txBody>
        </p:sp>
        <p:sp>
          <p:nvSpPr>
            <p:cNvPr id="38973" name="Rectangle 61"/>
            <p:cNvSpPr>
              <a:spLocks noChangeArrowheads="1"/>
            </p:cNvSpPr>
            <p:nvPr/>
          </p:nvSpPr>
          <p:spPr bwMode="auto">
            <a:xfrm>
              <a:off x="10643" y="14746"/>
              <a:ext cx="133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2222</a:t>
              </a:r>
              <a:endParaRPr lang="en-US" sz="1200" i="0"/>
            </a:p>
          </p:txBody>
        </p:sp>
        <p:sp>
          <p:nvSpPr>
            <p:cNvPr id="38974" name="Rectangle 62"/>
            <p:cNvSpPr>
              <a:spLocks noChangeArrowheads="1"/>
            </p:cNvSpPr>
            <p:nvPr/>
          </p:nvSpPr>
          <p:spPr bwMode="auto">
            <a:xfrm>
              <a:off x="12313" y="14746"/>
              <a:ext cx="133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2223</a:t>
              </a:r>
              <a:endParaRPr lang="en-US" sz="1200" i="0"/>
            </a:p>
          </p:txBody>
        </p:sp>
        <p:sp>
          <p:nvSpPr>
            <p:cNvPr id="38975" name="Rectangle 63"/>
            <p:cNvSpPr>
              <a:spLocks noChangeArrowheads="1"/>
            </p:cNvSpPr>
            <p:nvPr/>
          </p:nvSpPr>
          <p:spPr bwMode="auto">
            <a:xfrm>
              <a:off x="12647" y="11896"/>
              <a:ext cx="1339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411</a:t>
              </a:r>
              <a:endParaRPr lang="en-US" sz="1200" i="0"/>
            </a:p>
          </p:txBody>
        </p:sp>
        <p:sp>
          <p:nvSpPr>
            <p:cNvPr id="38976" name="Rectangle 64"/>
            <p:cNvSpPr>
              <a:spLocks noChangeArrowheads="1"/>
            </p:cNvSpPr>
            <p:nvPr/>
          </p:nvSpPr>
          <p:spPr bwMode="auto">
            <a:xfrm>
              <a:off x="14652" y="11900"/>
              <a:ext cx="1338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412</a:t>
              </a:r>
              <a:endParaRPr lang="en-US" sz="1200" i="0"/>
            </a:p>
          </p:txBody>
        </p:sp>
        <p:sp>
          <p:nvSpPr>
            <p:cNvPr id="38977" name="Rectangle 65"/>
            <p:cNvSpPr>
              <a:spLocks noChangeArrowheads="1"/>
            </p:cNvSpPr>
            <p:nvPr/>
          </p:nvSpPr>
          <p:spPr bwMode="auto">
            <a:xfrm>
              <a:off x="16322" y="11900"/>
              <a:ext cx="1339" cy="1661"/>
            </a:xfrm>
            <a:prstGeom prst="rect">
              <a:avLst/>
            </a:prstGeom>
            <a:solidFill>
              <a:srgbClr val="E5E5E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400" b="1" i="0">
                  <a:latin typeface="Brush Script MT" pitchFamily="66" charset="0"/>
                </a:rPr>
                <a:t>P</a:t>
              </a:r>
              <a:r>
                <a:rPr lang="en-US" sz="1400" b="1" i="0" baseline="-25000">
                  <a:latin typeface="Brush Script MT" pitchFamily="66" charset="0"/>
                </a:rPr>
                <a:t>421</a:t>
              </a:r>
              <a:endParaRPr lang="en-US" sz="1200" i="0"/>
            </a:p>
          </p:txBody>
        </p:sp>
        <p:sp>
          <p:nvSpPr>
            <p:cNvPr id="38978" name="Rectangle 66"/>
            <p:cNvSpPr>
              <a:spLocks noChangeArrowheads="1"/>
            </p:cNvSpPr>
            <p:nvPr/>
          </p:nvSpPr>
          <p:spPr bwMode="auto">
            <a:xfrm>
              <a:off x="18326" y="11896"/>
              <a:ext cx="1339" cy="166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422</a:t>
              </a:r>
              <a:endParaRPr lang="en-US" sz="1200" i="0"/>
            </a:p>
          </p:txBody>
        </p:sp>
        <p:sp>
          <p:nvSpPr>
            <p:cNvPr id="38979" name="Line 67"/>
            <p:cNvSpPr>
              <a:spLocks noChangeShapeType="1"/>
            </p:cNvSpPr>
            <p:nvPr/>
          </p:nvSpPr>
          <p:spPr bwMode="auto">
            <a:xfrm flipH="1">
              <a:off x="13316" y="10217"/>
              <a:ext cx="1338" cy="16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Line 68"/>
            <p:cNvSpPr>
              <a:spLocks noChangeShapeType="1"/>
            </p:cNvSpPr>
            <p:nvPr/>
          </p:nvSpPr>
          <p:spPr bwMode="auto">
            <a:xfrm>
              <a:off x="15320" y="10217"/>
              <a:ext cx="2" cy="16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Line 69"/>
            <p:cNvSpPr>
              <a:spLocks noChangeShapeType="1"/>
            </p:cNvSpPr>
            <p:nvPr/>
          </p:nvSpPr>
          <p:spPr bwMode="auto">
            <a:xfrm flipH="1">
              <a:off x="16990" y="10217"/>
              <a:ext cx="337" cy="16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2" name="Line 70"/>
            <p:cNvSpPr>
              <a:spLocks noChangeShapeType="1"/>
            </p:cNvSpPr>
            <p:nvPr/>
          </p:nvSpPr>
          <p:spPr bwMode="auto">
            <a:xfrm>
              <a:off x="17658" y="10217"/>
              <a:ext cx="1339" cy="16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3" name="Line 71"/>
            <p:cNvSpPr>
              <a:spLocks noChangeShapeType="1"/>
            </p:cNvSpPr>
            <p:nvPr/>
          </p:nvSpPr>
          <p:spPr bwMode="auto">
            <a:xfrm>
              <a:off x="10977" y="13614"/>
              <a:ext cx="337" cy="1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4" name="Line 72"/>
            <p:cNvSpPr>
              <a:spLocks noChangeShapeType="1"/>
            </p:cNvSpPr>
            <p:nvPr/>
          </p:nvSpPr>
          <p:spPr bwMode="auto">
            <a:xfrm>
              <a:off x="11311" y="13614"/>
              <a:ext cx="1673" cy="1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5" name="Line 73"/>
            <p:cNvSpPr>
              <a:spLocks noChangeShapeType="1"/>
            </p:cNvSpPr>
            <p:nvPr/>
          </p:nvSpPr>
          <p:spPr bwMode="auto">
            <a:xfrm flipH="1">
              <a:off x="8639" y="16429"/>
              <a:ext cx="670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6" name="Line 74"/>
            <p:cNvSpPr>
              <a:spLocks noChangeShapeType="1"/>
            </p:cNvSpPr>
            <p:nvPr/>
          </p:nvSpPr>
          <p:spPr bwMode="auto">
            <a:xfrm>
              <a:off x="9641" y="16429"/>
              <a:ext cx="1004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7" name="Line 75"/>
            <p:cNvSpPr>
              <a:spLocks noChangeShapeType="1"/>
            </p:cNvSpPr>
            <p:nvPr/>
          </p:nvSpPr>
          <p:spPr bwMode="auto">
            <a:xfrm flipH="1">
              <a:off x="1290" y="16429"/>
              <a:ext cx="1338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8" name="Line 76"/>
            <p:cNvSpPr>
              <a:spLocks noChangeShapeType="1"/>
            </p:cNvSpPr>
            <p:nvPr/>
          </p:nvSpPr>
          <p:spPr bwMode="auto">
            <a:xfrm flipH="1">
              <a:off x="2626" y="16429"/>
              <a:ext cx="336" cy="16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9" name="Line 77"/>
            <p:cNvSpPr>
              <a:spLocks noChangeShapeType="1"/>
            </p:cNvSpPr>
            <p:nvPr/>
          </p:nvSpPr>
          <p:spPr bwMode="auto">
            <a:xfrm>
              <a:off x="2960" y="16429"/>
              <a:ext cx="1774" cy="17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90" name="Line 78"/>
            <p:cNvSpPr>
              <a:spLocks noChangeShapeType="1"/>
            </p:cNvSpPr>
            <p:nvPr/>
          </p:nvSpPr>
          <p:spPr bwMode="auto">
            <a:xfrm>
              <a:off x="3294" y="16429"/>
              <a:ext cx="3668" cy="17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91" name="Rectangle 79"/>
            <p:cNvSpPr>
              <a:spLocks noChangeArrowheads="1"/>
            </p:cNvSpPr>
            <p:nvPr/>
          </p:nvSpPr>
          <p:spPr bwMode="auto">
            <a:xfrm>
              <a:off x="14986" y="14746"/>
              <a:ext cx="1338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4211</a:t>
              </a:r>
              <a:endParaRPr lang="en-US" sz="1200" i="0"/>
            </a:p>
          </p:txBody>
        </p:sp>
        <p:sp>
          <p:nvSpPr>
            <p:cNvPr id="38992" name="Rectangle 80"/>
            <p:cNvSpPr>
              <a:spLocks noChangeArrowheads="1"/>
            </p:cNvSpPr>
            <p:nvPr/>
          </p:nvSpPr>
          <p:spPr bwMode="auto">
            <a:xfrm>
              <a:off x="16656" y="14746"/>
              <a:ext cx="133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4212</a:t>
              </a:r>
              <a:endParaRPr lang="en-US" sz="1200" i="0"/>
            </a:p>
          </p:txBody>
        </p:sp>
        <p:sp>
          <p:nvSpPr>
            <p:cNvPr id="38993" name="Rectangle 81"/>
            <p:cNvSpPr>
              <a:spLocks noChangeArrowheads="1"/>
            </p:cNvSpPr>
            <p:nvPr/>
          </p:nvSpPr>
          <p:spPr bwMode="auto">
            <a:xfrm>
              <a:off x="18326" y="14746"/>
              <a:ext cx="1339" cy="16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en-US" sz="1200" b="1" i="0">
                  <a:latin typeface="Brush Script MT" pitchFamily="66" charset="0"/>
                </a:rPr>
                <a:t>P</a:t>
              </a:r>
              <a:r>
                <a:rPr lang="en-US" sz="1200" b="1" i="0" baseline="-25000">
                  <a:latin typeface="Brush Script MT" pitchFamily="66" charset="0"/>
                </a:rPr>
                <a:t>4213</a:t>
              </a:r>
              <a:endParaRPr lang="en-US" sz="1200" i="0"/>
            </a:p>
          </p:txBody>
        </p:sp>
        <p:sp>
          <p:nvSpPr>
            <p:cNvPr id="38994" name="Line 82"/>
            <p:cNvSpPr>
              <a:spLocks noChangeShapeType="1"/>
            </p:cNvSpPr>
            <p:nvPr/>
          </p:nvSpPr>
          <p:spPr bwMode="auto">
            <a:xfrm flipH="1">
              <a:off x="15654" y="13614"/>
              <a:ext cx="1004" cy="1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95" name="Line 83"/>
            <p:cNvSpPr>
              <a:spLocks noChangeShapeType="1"/>
            </p:cNvSpPr>
            <p:nvPr/>
          </p:nvSpPr>
          <p:spPr bwMode="auto">
            <a:xfrm>
              <a:off x="16990" y="13614"/>
              <a:ext cx="337" cy="1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96" name="Line 84"/>
            <p:cNvSpPr>
              <a:spLocks noChangeShapeType="1"/>
            </p:cNvSpPr>
            <p:nvPr/>
          </p:nvSpPr>
          <p:spPr bwMode="auto">
            <a:xfrm>
              <a:off x="17324" y="13614"/>
              <a:ext cx="1673" cy="1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381000"/>
            <a:ext cx="7086600" cy="641350"/>
          </a:xfrm>
        </p:spPr>
        <p:txBody>
          <a:bodyPr/>
          <a:lstStyle/>
          <a:p>
            <a:pPr eaLnBrk="1" hangingPunct="1"/>
            <a:r>
              <a:rPr lang="en-US" sz="3600" b="1" i="1" smtClean="0">
                <a:solidFill>
                  <a:schemeClr val="accent2"/>
                </a:solidFill>
                <a:latin typeface="Arial Narrow" pitchFamily="34" charset="0"/>
              </a:rPr>
              <a:t>Njegovo veli</a:t>
            </a:r>
            <a:r>
              <a:rPr lang="sr-Latn-CS" sz="3600" b="1" i="1" smtClean="0">
                <a:solidFill>
                  <a:schemeClr val="accent2"/>
                </a:solidFill>
                <a:latin typeface="Arial Narrow" pitchFamily="34" charset="0"/>
              </a:rPr>
              <a:t>č</a:t>
            </a:r>
            <a:r>
              <a:rPr lang="en-US" sz="3600" b="1" i="1" smtClean="0">
                <a:solidFill>
                  <a:schemeClr val="accent2"/>
                </a:solidFill>
                <a:latin typeface="Arial Narrow" pitchFamily="34" charset="0"/>
              </a:rPr>
              <a:t>anstvo</a:t>
            </a:r>
            <a:r>
              <a:rPr lang="sr-Latn-CS" sz="3600" b="1" i="1" smtClean="0">
                <a:solidFill>
                  <a:schemeClr val="accent2"/>
                </a:solidFill>
                <a:latin typeface="Arial Narrow" pitchFamily="34" charset="0"/>
              </a:rPr>
              <a:t> – Računar?</a:t>
            </a:r>
            <a:endParaRPr lang="en-US" sz="3600" b="1" i="1" smtClean="0">
              <a:solidFill>
                <a:schemeClr val="accent2"/>
              </a:solidFill>
              <a:latin typeface="Arial Narrow" pitchFamily="34" charset="0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762000" y="1447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4400" b="1">
              <a:solidFill>
                <a:schemeClr val="accent2"/>
              </a:solidFill>
              <a:latin typeface="Arial Black" pitchFamily="34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1676400" y="1295400"/>
            <a:ext cx="5410200" cy="5105400"/>
            <a:chOff x="1581" y="2826"/>
            <a:chExt cx="8889" cy="9538"/>
          </a:xfrm>
        </p:grpSpPr>
        <p:sp>
          <p:nvSpPr>
            <p:cNvPr id="39943" name="WordArt 6" descr="Narrow vertical"/>
            <p:cNvSpPr>
              <a:spLocks noChangeArrowheads="1" noChangeShapeType="1" noTextEdit="1"/>
            </p:cNvSpPr>
            <p:nvPr/>
          </p:nvSpPr>
          <p:spPr bwMode="auto">
            <a:xfrm>
              <a:off x="4011" y="5109"/>
              <a:ext cx="3000" cy="1800"/>
            </a:xfrm>
            <a:prstGeom prst="rect">
              <a:avLst/>
            </a:prstGeom>
          </p:spPr>
          <p:txBody>
            <a:bodyPr wrap="none" fromWordArt="1">
              <a:prstTxWarp prst="textCurveUp">
                <a:avLst>
                  <a:gd name="adj" fmla="val 40356"/>
                </a:avLst>
              </a:prstTxWarp>
            </a:bodyPr>
            <a:lstStyle/>
            <a:p>
              <a:pPr algn="ctr"/>
              <a:r>
                <a:rPr lang="en-US" sz="3600" kern="10"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pattFill prst="dashHorz">
                    <a:fgClr>
                      <a:srgbClr val="808080"/>
                    </a:fgClr>
                    <a:bgClr>
                      <a:srgbClr val="FFFF00"/>
                    </a:bgClr>
                  </a:pattFill>
                  <a:effectLst>
                    <a:outerShdw dist="45791" dir="2021404" algn="ctr" rotWithShape="0">
                      <a:srgbClr val="808080"/>
                    </a:outerShdw>
                  </a:effectLst>
                  <a:latin typeface="Arial Black"/>
                </a:rPr>
                <a:t>Računar</a:t>
              </a:r>
            </a:p>
          </p:txBody>
        </p:sp>
        <p:sp>
          <p:nvSpPr>
            <p:cNvPr id="39944" name="Freeform 7"/>
            <p:cNvSpPr>
              <a:spLocks/>
            </p:cNvSpPr>
            <p:nvPr/>
          </p:nvSpPr>
          <p:spPr bwMode="auto">
            <a:xfrm>
              <a:off x="2682" y="4051"/>
              <a:ext cx="5580" cy="5506"/>
            </a:xfrm>
            <a:custGeom>
              <a:avLst/>
              <a:gdLst>
                <a:gd name="T0" fmla="*/ 360 w 5580"/>
                <a:gd name="T1" fmla="*/ 4489 h 5506"/>
                <a:gd name="T2" fmla="*/ 240 w 5580"/>
                <a:gd name="T3" fmla="*/ 4219 h 5506"/>
                <a:gd name="T4" fmla="*/ 60 w 5580"/>
                <a:gd name="T5" fmla="*/ 3829 h 5506"/>
                <a:gd name="T6" fmla="*/ 0 w 5580"/>
                <a:gd name="T7" fmla="*/ 3679 h 5506"/>
                <a:gd name="T8" fmla="*/ 75 w 5580"/>
                <a:gd name="T9" fmla="*/ 3484 h 5506"/>
                <a:gd name="T10" fmla="*/ 405 w 5580"/>
                <a:gd name="T11" fmla="*/ 3184 h 5506"/>
                <a:gd name="T12" fmla="*/ 615 w 5580"/>
                <a:gd name="T13" fmla="*/ 2929 h 5506"/>
                <a:gd name="T14" fmla="*/ 780 w 5580"/>
                <a:gd name="T15" fmla="*/ 1909 h 5506"/>
                <a:gd name="T16" fmla="*/ 945 w 5580"/>
                <a:gd name="T17" fmla="*/ 1609 h 5506"/>
                <a:gd name="T18" fmla="*/ 1005 w 5580"/>
                <a:gd name="T19" fmla="*/ 1474 h 5506"/>
                <a:gd name="T20" fmla="*/ 1365 w 5580"/>
                <a:gd name="T21" fmla="*/ 1069 h 5506"/>
                <a:gd name="T22" fmla="*/ 1755 w 5580"/>
                <a:gd name="T23" fmla="*/ 1099 h 5506"/>
                <a:gd name="T24" fmla="*/ 1980 w 5580"/>
                <a:gd name="T25" fmla="*/ 1264 h 5506"/>
                <a:gd name="T26" fmla="*/ 2595 w 5580"/>
                <a:gd name="T27" fmla="*/ 1204 h 5506"/>
                <a:gd name="T28" fmla="*/ 3105 w 5580"/>
                <a:gd name="T29" fmla="*/ 949 h 5506"/>
                <a:gd name="T30" fmla="*/ 3285 w 5580"/>
                <a:gd name="T31" fmla="*/ 784 h 5506"/>
                <a:gd name="T32" fmla="*/ 3375 w 5580"/>
                <a:gd name="T33" fmla="*/ 679 h 5506"/>
                <a:gd name="T34" fmla="*/ 3450 w 5580"/>
                <a:gd name="T35" fmla="*/ 559 h 5506"/>
                <a:gd name="T36" fmla="*/ 3570 w 5580"/>
                <a:gd name="T37" fmla="*/ 304 h 5506"/>
                <a:gd name="T38" fmla="*/ 3645 w 5580"/>
                <a:gd name="T39" fmla="*/ 154 h 5506"/>
                <a:gd name="T40" fmla="*/ 4155 w 5580"/>
                <a:gd name="T41" fmla="*/ 49 h 5506"/>
                <a:gd name="T42" fmla="*/ 4230 w 5580"/>
                <a:gd name="T43" fmla="*/ 289 h 5506"/>
                <a:gd name="T44" fmla="*/ 4470 w 5580"/>
                <a:gd name="T45" fmla="*/ 949 h 5506"/>
                <a:gd name="T46" fmla="*/ 4575 w 5580"/>
                <a:gd name="T47" fmla="*/ 1189 h 5506"/>
                <a:gd name="T48" fmla="*/ 4695 w 5580"/>
                <a:gd name="T49" fmla="*/ 1804 h 5506"/>
                <a:gd name="T50" fmla="*/ 4770 w 5580"/>
                <a:gd name="T51" fmla="*/ 2014 h 5506"/>
                <a:gd name="T52" fmla="*/ 4890 w 5580"/>
                <a:gd name="T53" fmla="*/ 2479 h 5506"/>
                <a:gd name="T54" fmla="*/ 4965 w 5580"/>
                <a:gd name="T55" fmla="*/ 2749 h 5506"/>
                <a:gd name="T56" fmla="*/ 5070 w 5580"/>
                <a:gd name="T57" fmla="*/ 3064 h 5506"/>
                <a:gd name="T58" fmla="*/ 5115 w 5580"/>
                <a:gd name="T59" fmla="*/ 3574 h 5506"/>
                <a:gd name="T60" fmla="*/ 5145 w 5580"/>
                <a:gd name="T61" fmla="*/ 4444 h 5506"/>
                <a:gd name="T62" fmla="*/ 5415 w 5580"/>
                <a:gd name="T63" fmla="*/ 4624 h 5506"/>
                <a:gd name="T64" fmla="*/ 5580 w 5580"/>
                <a:gd name="T65" fmla="*/ 4669 h 5506"/>
                <a:gd name="T66" fmla="*/ 5415 w 5580"/>
                <a:gd name="T67" fmla="*/ 5164 h 5506"/>
                <a:gd name="T68" fmla="*/ 4665 w 5580"/>
                <a:gd name="T69" fmla="*/ 5329 h 5506"/>
                <a:gd name="T70" fmla="*/ 4215 w 5580"/>
                <a:gd name="T71" fmla="*/ 5464 h 5506"/>
                <a:gd name="T72" fmla="*/ 2415 w 5580"/>
                <a:gd name="T73" fmla="*/ 5479 h 5506"/>
                <a:gd name="T74" fmla="*/ 1980 w 5580"/>
                <a:gd name="T75" fmla="*/ 5359 h 5506"/>
                <a:gd name="T76" fmla="*/ 1725 w 5580"/>
                <a:gd name="T77" fmla="*/ 5284 h 5506"/>
                <a:gd name="T78" fmla="*/ 960 w 5580"/>
                <a:gd name="T79" fmla="*/ 4999 h 5506"/>
                <a:gd name="T80" fmla="*/ 765 w 5580"/>
                <a:gd name="T81" fmla="*/ 4909 h 5506"/>
                <a:gd name="T82" fmla="*/ 630 w 5580"/>
                <a:gd name="T83" fmla="*/ 4864 h 5506"/>
                <a:gd name="T84" fmla="*/ 570 w 5580"/>
                <a:gd name="T85" fmla="*/ 4789 h 550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580"/>
                <a:gd name="T130" fmla="*/ 0 h 5506"/>
                <a:gd name="T131" fmla="*/ 5580 w 5580"/>
                <a:gd name="T132" fmla="*/ 5506 h 550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580" h="5506">
                  <a:moveTo>
                    <a:pt x="375" y="4564"/>
                  </a:moveTo>
                  <a:cubicBezTo>
                    <a:pt x="370" y="4539"/>
                    <a:pt x="369" y="4513"/>
                    <a:pt x="360" y="4489"/>
                  </a:cubicBezTo>
                  <a:cubicBezTo>
                    <a:pt x="344" y="4447"/>
                    <a:pt x="300" y="4369"/>
                    <a:pt x="300" y="4369"/>
                  </a:cubicBezTo>
                  <a:cubicBezTo>
                    <a:pt x="270" y="4217"/>
                    <a:pt x="309" y="4371"/>
                    <a:pt x="240" y="4219"/>
                  </a:cubicBezTo>
                  <a:cubicBezTo>
                    <a:pt x="203" y="4138"/>
                    <a:pt x="185" y="4054"/>
                    <a:pt x="135" y="3979"/>
                  </a:cubicBezTo>
                  <a:lnTo>
                    <a:pt x="60" y="3829"/>
                  </a:lnTo>
                  <a:cubicBezTo>
                    <a:pt x="60" y="3829"/>
                    <a:pt x="60" y="3829"/>
                    <a:pt x="60" y="3829"/>
                  </a:cubicBezTo>
                  <a:cubicBezTo>
                    <a:pt x="23" y="3718"/>
                    <a:pt x="44" y="3767"/>
                    <a:pt x="0" y="3679"/>
                  </a:cubicBezTo>
                  <a:cubicBezTo>
                    <a:pt x="10" y="3624"/>
                    <a:pt x="10" y="3566"/>
                    <a:pt x="30" y="3514"/>
                  </a:cubicBezTo>
                  <a:cubicBezTo>
                    <a:pt x="36" y="3497"/>
                    <a:pt x="61" y="3496"/>
                    <a:pt x="75" y="3484"/>
                  </a:cubicBezTo>
                  <a:cubicBezTo>
                    <a:pt x="113" y="3452"/>
                    <a:pt x="157" y="3427"/>
                    <a:pt x="195" y="3394"/>
                  </a:cubicBezTo>
                  <a:cubicBezTo>
                    <a:pt x="270" y="3330"/>
                    <a:pt x="323" y="3239"/>
                    <a:pt x="405" y="3184"/>
                  </a:cubicBezTo>
                  <a:cubicBezTo>
                    <a:pt x="420" y="3174"/>
                    <a:pt x="438" y="3167"/>
                    <a:pt x="450" y="3154"/>
                  </a:cubicBezTo>
                  <a:cubicBezTo>
                    <a:pt x="490" y="3111"/>
                    <a:pt x="582" y="3000"/>
                    <a:pt x="615" y="2929"/>
                  </a:cubicBezTo>
                  <a:cubicBezTo>
                    <a:pt x="638" y="2880"/>
                    <a:pt x="675" y="2779"/>
                    <a:pt x="675" y="2779"/>
                  </a:cubicBezTo>
                  <a:cubicBezTo>
                    <a:pt x="687" y="2474"/>
                    <a:pt x="697" y="2200"/>
                    <a:pt x="780" y="1909"/>
                  </a:cubicBezTo>
                  <a:cubicBezTo>
                    <a:pt x="796" y="1854"/>
                    <a:pt x="812" y="1794"/>
                    <a:pt x="840" y="1744"/>
                  </a:cubicBezTo>
                  <a:cubicBezTo>
                    <a:pt x="916" y="1608"/>
                    <a:pt x="872" y="1696"/>
                    <a:pt x="945" y="1609"/>
                  </a:cubicBezTo>
                  <a:lnTo>
                    <a:pt x="1005" y="1474"/>
                  </a:lnTo>
                  <a:cubicBezTo>
                    <a:pt x="1005" y="1474"/>
                    <a:pt x="1005" y="1474"/>
                    <a:pt x="1005" y="1474"/>
                  </a:cubicBezTo>
                  <a:cubicBezTo>
                    <a:pt x="1033" y="1437"/>
                    <a:pt x="1068" y="1407"/>
                    <a:pt x="1095" y="1369"/>
                  </a:cubicBezTo>
                  <a:cubicBezTo>
                    <a:pt x="1180" y="1250"/>
                    <a:pt x="1209" y="1108"/>
                    <a:pt x="1365" y="1069"/>
                  </a:cubicBezTo>
                  <a:cubicBezTo>
                    <a:pt x="1455" y="1074"/>
                    <a:pt x="1545" y="1077"/>
                    <a:pt x="1635" y="1084"/>
                  </a:cubicBezTo>
                  <a:cubicBezTo>
                    <a:pt x="1675" y="1087"/>
                    <a:pt x="1717" y="1085"/>
                    <a:pt x="1755" y="1099"/>
                  </a:cubicBezTo>
                  <a:cubicBezTo>
                    <a:pt x="1801" y="1116"/>
                    <a:pt x="1798" y="1161"/>
                    <a:pt x="1830" y="1189"/>
                  </a:cubicBezTo>
                  <a:cubicBezTo>
                    <a:pt x="1901" y="1252"/>
                    <a:pt x="1905" y="1245"/>
                    <a:pt x="1980" y="1264"/>
                  </a:cubicBezTo>
                  <a:cubicBezTo>
                    <a:pt x="2149" y="1208"/>
                    <a:pt x="1966" y="1264"/>
                    <a:pt x="2400" y="1234"/>
                  </a:cubicBezTo>
                  <a:cubicBezTo>
                    <a:pt x="2466" y="1229"/>
                    <a:pt x="2530" y="1211"/>
                    <a:pt x="2595" y="1204"/>
                  </a:cubicBezTo>
                  <a:cubicBezTo>
                    <a:pt x="2706" y="1167"/>
                    <a:pt x="2823" y="1145"/>
                    <a:pt x="2925" y="1084"/>
                  </a:cubicBezTo>
                  <a:cubicBezTo>
                    <a:pt x="2997" y="1041"/>
                    <a:pt x="3044" y="1000"/>
                    <a:pt x="3105" y="949"/>
                  </a:cubicBezTo>
                  <a:cubicBezTo>
                    <a:pt x="3155" y="907"/>
                    <a:pt x="3212" y="880"/>
                    <a:pt x="3255" y="829"/>
                  </a:cubicBezTo>
                  <a:cubicBezTo>
                    <a:pt x="3267" y="815"/>
                    <a:pt x="3275" y="799"/>
                    <a:pt x="3285" y="784"/>
                  </a:cubicBezTo>
                  <a:cubicBezTo>
                    <a:pt x="3300" y="764"/>
                    <a:pt x="3314" y="743"/>
                    <a:pt x="3330" y="724"/>
                  </a:cubicBezTo>
                  <a:cubicBezTo>
                    <a:pt x="3344" y="708"/>
                    <a:pt x="3363" y="696"/>
                    <a:pt x="3375" y="679"/>
                  </a:cubicBezTo>
                  <a:cubicBezTo>
                    <a:pt x="3388" y="661"/>
                    <a:pt x="3393" y="638"/>
                    <a:pt x="3405" y="619"/>
                  </a:cubicBezTo>
                  <a:cubicBezTo>
                    <a:pt x="3418" y="598"/>
                    <a:pt x="3435" y="579"/>
                    <a:pt x="3450" y="559"/>
                  </a:cubicBezTo>
                  <a:cubicBezTo>
                    <a:pt x="3484" y="458"/>
                    <a:pt x="3439" y="581"/>
                    <a:pt x="3510" y="439"/>
                  </a:cubicBezTo>
                  <a:cubicBezTo>
                    <a:pt x="3532" y="396"/>
                    <a:pt x="3547" y="346"/>
                    <a:pt x="3570" y="304"/>
                  </a:cubicBezTo>
                  <a:cubicBezTo>
                    <a:pt x="3588" y="272"/>
                    <a:pt x="3630" y="214"/>
                    <a:pt x="3630" y="214"/>
                  </a:cubicBezTo>
                  <a:cubicBezTo>
                    <a:pt x="3635" y="194"/>
                    <a:pt x="3637" y="173"/>
                    <a:pt x="3645" y="154"/>
                  </a:cubicBezTo>
                  <a:cubicBezTo>
                    <a:pt x="3702" y="21"/>
                    <a:pt x="3864" y="41"/>
                    <a:pt x="3975" y="4"/>
                  </a:cubicBezTo>
                  <a:cubicBezTo>
                    <a:pt x="3998" y="7"/>
                    <a:pt x="4124" y="0"/>
                    <a:pt x="4155" y="49"/>
                  </a:cubicBezTo>
                  <a:cubicBezTo>
                    <a:pt x="4175" y="82"/>
                    <a:pt x="4188" y="158"/>
                    <a:pt x="4200" y="199"/>
                  </a:cubicBezTo>
                  <a:cubicBezTo>
                    <a:pt x="4209" y="229"/>
                    <a:pt x="4230" y="289"/>
                    <a:pt x="4230" y="289"/>
                  </a:cubicBezTo>
                  <a:cubicBezTo>
                    <a:pt x="4262" y="510"/>
                    <a:pt x="4219" y="671"/>
                    <a:pt x="4410" y="814"/>
                  </a:cubicBezTo>
                  <a:cubicBezTo>
                    <a:pt x="4426" y="863"/>
                    <a:pt x="4459" y="899"/>
                    <a:pt x="4470" y="949"/>
                  </a:cubicBezTo>
                  <a:cubicBezTo>
                    <a:pt x="4476" y="975"/>
                    <a:pt x="4486" y="1067"/>
                    <a:pt x="4500" y="1099"/>
                  </a:cubicBezTo>
                  <a:cubicBezTo>
                    <a:pt x="4526" y="1159"/>
                    <a:pt x="4536" y="1135"/>
                    <a:pt x="4575" y="1189"/>
                  </a:cubicBezTo>
                  <a:cubicBezTo>
                    <a:pt x="4605" y="1231"/>
                    <a:pt x="4634" y="1290"/>
                    <a:pt x="4650" y="1339"/>
                  </a:cubicBezTo>
                  <a:cubicBezTo>
                    <a:pt x="4660" y="1493"/>
                    <a:pt x="4665" y="1652"/>
                    <a:pt x="4695" y="1804"/>
                  </a:cubicBezTo>
                  <a:cubicBezTo>
                    <a:pt x="4706" y="1857"/>
                    <a:pt x="4719" y="1853"/>
                    <a:pt x="4740" y="1909"/>
                  </a:cubicBezTo>
                  <a:cubicBezTo>
                    <a:pt x="4753" y="1943"/>
                    <a:pt x="4760" y="1979"/>
                    <a:pt x="4770" y="2014"/>
                  </a:cubicBezTo>
                  <a:cubicBezTo>
                    <a:pt x="4801" y="2123"/>
                    <a:pt x="4806" y="2185"/>
                    <a:pt x="4890" y="2269"/>
                  </a:cubicBezTo>
                  <a:cubicBezTo>
                    <a:pt x="4872" y="2361"/>
                    <a:pt x="4862" y="2368"/>
                    <a:pt x="4890" y="2479"/>
                  </a:cubicBezTo>
                  <a:cubicBezTo>
                    <a:pt x="4898" y="2512"/>
                    <a:pt x="4927" y="2536"/>
                    <a:pt x="4935" y="2569"/>
                  </a:cubicBezTo>
                  <a:cubicBezTo>
                    <a:pt x="4950" y="2628"/>
                    <a:pt x="4948" y="2691"/>
                    <a:pt x="4965" y="2749"/>
                  </a:cubicBezTo>
                  <a:cubicBezTo>
                    <a:pt x="4970" y="2766"/>
                    <a:pt x="4988" y="2778"/>
                    <a:pt x="4995" y="2794"/>
                  </a:cubicBezTo>
                  <a:cubicBezTo>
                    <a:pt x="5032" y="2878"/>
                    <a:pt x="5048" y="2976"/>
                    <a:pt x="5070" y="3064"/>
                  </a:cubicBezTo>
                  <a:cubicBezTo>
                    <a:pt x="5053" y="3213"/>
                    <a:pt x="5034" y="3284"/>
                    <a:pt x="5055" y="3439"/>
                  </a:cubicBezTo>
                  <a:cubicBezTo>
                    <a:pt x="5062" y="3488"/>
                    <a:pt x="5099" y="3527"/>
                    <a:pt x="5115" y="3574"/>
                  </a:cubicBezTo>
                  <a:cubicBezTo>
                    <a:pt x="5126" y="3700"/>
                    <a:pt x="5145" y="3797"/>
                    <a:pt x="5160" y="3919"/>
                  </a:cubicBezTo>
                  <a:cubicBezTo>
                    <a:pt x="5158" y="3964"/>
                    <a:pt x="5114" y="4351"/>
                    <a:pt x="5145" y="4444"/>
                  </a:cubicBezTo>
                  <a:cubicBezTo>
                    <a:pt x="5151" y="4461"/>
                    <a:pt x="5175" y="4464"/>
                    <a:pt x="5190" y="4474"/>
                  </a:cubicBezTo>
                  <a:cubicBezTo>
                    <a:pt x="5241" y="4550"/>
                    <a:pt x="5329" y="4595"/>
                    <a:pt x="5415" y="4624"/>
                  </a:cubicBezTo>
                  <a:cubicBezTo>
                    <a:pt x="5439" y="4632"/>
                    <a:pt x="5465" y="4632"/>
                    <a:pt x="5490" y="4639"/>
                  </a:cubicBezTo>
                  <a:cubicBezTo>
                    <a:pt x="5521" y="4647"/>
                    <a:pt x="5580" y="4669"/>
                    <a:pt x="5580" y="4669"/>
                  </a:cubicBezTo>
                  <a:cubicBezTo>
                    <a:pt x="5563" y="4773"/>
                    <a:pt x="5538" y="4884"/>
                    <a:pt x="5505" y="4984"/>
                  </a:cubicBezTo>
                  <a:cubicBezTo>
                    <a:pt x="5486" y="5041"/>
                    <a:pt x="5476" y="5130"/>
                    <a:pt x="5415" y="5164"/>
                  </a:cubicBezTo>
                  <a:cubicBezTo>
                    <a:pt x="5281" y="5238"/>
                    <a:pt x="5107" y="5231"/>
                    <a:pt x="4965" y="5239"/>
                  </a:cubicBezTo>
                  <a:cubicBezTo>
                    <a:pt x="4851" y="5255"/>
                    <a:pt x="4767" y="5287"/>
                    <a:pt x="4665" y="5329"/>
                  </a:cubicBezTo>
                  <a:cubicBezTo>
                    <a:pt x="4585" y="5362"/>
                    <a:pt x="4505" y="5374"/>
                    <a:pt x="4425" y="5404"/>
                  </a:cubicBezTo>
                  <a:cubicBezTo>
                    <a:pt x="4362" y="5427"/>
                    <a:pt x="4283" y="5462"/>
                    <a:pt x="4215" y="5464"/>
                  </a:cubicBezTo>
                  <a:cubicBezTo>
                    <a:pt x="3780" y="5474"/>
                    <a:pt x="3345" y="5474"/>
                    <a:pt x="2910" y="5479"/>
                  </a:cubicBezTo>
                  <a:cubicBezTo>
                    <a:pt x="2689" y="5496"/>
                    <a:pt x="2667" y="5506"/>
                    <a:pt x="2415" y="5479"/>
                  </a:cubicBezTo>
                  <a:cubicBezTo>
                    <a:pt x="2330" y="5470"/>
                    <a:pt x="2240" y="5431"/>
                    <a:pt x="2160" y="5404"/>
                  </a:cubicBezTo>
                  <a:cubicBezTo>
                    <a:pt x="2101" y="5384"/>
                    <a:pt x="2040" y="5374"/>
                    <a:pt x="1980" y="5359"/>
                  </a:cubicBezTo>
                  <a:cubicBezTo>
                    <a:pt x="1958" y="5354"/>
                    <a:pt x="1941" y="5336"/>
                    <a:pt x="1920" y="5329"/>
                  </a:cubicBezTo>
                  <a:cubicBezTo>
                    <a:pt x="1866" y="5311"/>
                    <a:pt x="1784" y="5296"/>
                    <a:pt x="1725" y="5284"/>
                  </a:cubicBezTo>
                  <a:cubicBezTo>
                    <a:pt x="1648" y="5246"/>
                    <a:pt x="1569" y="5226"/>
                    <a:pt x="1485" y="5209"/>
                  </a:cubicBezTo>
                  <a:cubicBezTo>
                    <a:pt x="1319" y="5126"/>
                    <a:pt x="1143" y="5036"/>
                    <a:pt x="960" y="4999"/>
                  </a:cubicBezTo>
                  <a:cubicBezTo>
                    <a:pt x="872" y="4955"/>
                    <a:pt x="921" y="4976"/>
                    <a:pt x="810" y="4939"/>
                  </a:cubicBezTo>
                  <a:cubicBezTo>
                    <a:pt x="793" y="4933"/>
                    <a:pt x="781" y="4916"/>
                    <a:pt x="765" y="4909"/>
                  </a:cubicBezTo>
                  <a:cubicBezTo>
                    <a:pt x="736" y="4896"/>
                    <a:pt x="705" y="4889"/>
                    <a:pt x="675" y="4879"/>
                  </a:cubicBezTo>
                  <a:cubicBezTo>
                    <a:pt x="660" y="4874"/>
                    <a:pt x="630" y="4864"/>
                    <a:pt x="630" y="4864"/>
                  </a:cubicBezTo>
                  <a:cubicBezTo>
                    <a:pt x="615" y="4849"/>
                    <a:pt x="601" y="4833"/>
                    <a:pt x="585" y="4819"/>
                  </a:cubicBezTo>
                  <a:cubicBezTo>
                    <a:pt x="542" y="4783"/>
                    <a:pt x="516" y="4789"/>
                    <a:pt x="570" y="4789"/>
                  </a:cubicBezTo>
                  <a:lnTo>
                    <a:pt x="375" y="456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45" name="Freeform 8"/>
            <p:cNvSpPr>
              <a:spLocks/>
            </p:cNvSpPr>
            <p:nvPr/>
          </p:nvSpPr>
          <p:spPr bwMode="auto">
            <a:xfrm>
              <a:off x="2181" y="5645"/>
              <a:ext cx="8289" cy="375"/>
            </a:xfrm>
            <a:custGeom>
              <a:avLst/>
              <a:gdLst>
                <a:gd name="T0" fmla="*/ 9 w 8289"/>
                <a:gd name="T1" fmla="*/ 180 h 375"/>
                <a:gd name="T2" fmla="*/ 84 w 8289"/>
                <a:gd name="T3" fmla="*/ 120 h 375"/>
                <a:gd name="T4" fmla="*/ 294 w 8289"/>
                <a:gd name="T5" fmla="*/ 15 h 375"/>
                <a:gd name="T6" fmla="*/ 369 w 8289"/>
                <a:gd name="T7" fmla="*/ 30 h 375"/>
                <a:gd name="T8" fmla="*/ 399 w 8289"/>
                <a:gd name="T9" fmla="*/ 75 h 375"/>
                <a:gd name="T10" fmla="*/ 504 w 8289"/>
                <a:gd name="T11" fmla="*/ 120 h 375"/>
                <a:gd name="T12" fmla="*/ 1059 w 8289"/>
                <a:gd name="T13" fmla="*/ 75 h 375"/>
                <a:gd name="T14" fmla="*/ 1179 w 8289"/>
                <a:gd name="T15" fmla="*/ 180 h 375"/>
                <a:gd name="T16" fmla="*/ 1419 w 8289"/>
                <a:gd name="T17" fmla="*/ 45 h 375"/>
                <a:gd name="T18" fmla="*/ 1584 w 8289"/>
                <a:gd name="T19" fmla="*/ 165 h 375"/>
                <a:gd name="T20" fmla="*/ 2034 w 8289"/>
                <a:gd name="T21" fmla="*/ 195 h 375"/>
                <a:gd name="T22" fmla="*/ 2139 w 8289"/>
                <a:gd name="T23" fmla="*/ 180 h 375"/>
                <a:gd name="T24" fmla="*/ 2184 w 8289"/>
                <a:gd name="T25" fmla="*/ 150 h 375"/>
                <a:gd name="T26" fmla="*/ 2274 w 8289"/>
                <a:gd name="T27" fmla="*/ 120 h 375"/>
                <a:gd name="T28" fmla="*/ 2334 w 8289"/>
                <a:gd name="T29" fmla="*/ 90 h 375"/>
                <a:gd name="T30" fmla="*/ 2559 w 8289"/>
                <a:gd name="T31" fmla="*/ 135 h 375"/>
                <a:gd name="T32" fmla="*/ 2649 w 8289"/>
                <a:gd name="T33" fmla="*/ 195 h 375"/>
                <a:gd name="T34" fmla="*/ 2694 w 8289"/>
                <a:gd name="T35" fmla="*/ 240 h 375"/>
                <a:gd name="T36" fmla="*/ 2739 w 8289"/>
                <a:gd name="T37" fmla="*/ 255 h 375"/>
                <a:gd name="T38" fmla="*/ 2784 w 8289"/>
                <a:gd name="T39" fmla="*/ 285 h 375"/>
                <a:gd name="T40" fmla="*/ 2919 w 8289"/>
                <a:gd name="T41" fmla="*/ 270 h 375"/>
                <a:gd name="T42" fmla="*/ 3159 w 8289"/>
                <a:gd name="T43" fmla="*/ 165 h 375"/>
                <a:gd name="T44" fmla="*/ 3459 w 8289"/>
                <a:gd name="T45" fmla="*/ 210 h 375"/>
                <a:gd name="T46" fmla="*/ 4014 w 8289"/>
                <a:gd name="T47" fmla="*/ 150 h 375"/>
                <a:gd name="T48" fmla="*/ 4074 w 8289"/>
                <a:gd name="T49" fmla="*/ 135 h 375"/>
                <a:gd name="T50" fmla="*/ 4119 w 8289"/>
                <a:gd name="T51" fmla="*/ 120 h 375"/>
                <a:gd name="T52" fmla="*/ 4239 w 8289"/>
                <a:gd name="T53" fmla="*/ 90 h 375"/>
                <a:gd name="T54" fmla="*/ 4599 w 8289"/>
                <a:gd name="T55" fmla="*/ 105 h 375"/>
                <a:gd name="T56" fmla="*/ 4704 w 8289"/>
                <a:gd name="T57" fmla="*/ 60 h 375"/>
                <a:gd name="T58" fmla="*/ 4749 w 8289"/>
                <a:gd name="T59" fmla="*/ 90 h 375"/>
                <a:gd name="T60" fmla="*/ 4854 w 8289"/>
                <a:gd name="T61" fmla="*/ 120 h 375"/>
                <a:gd name="T62" fmla="*/ 5064 w 8289"/>
                <a:gd name="T63" fmla="*/ 105 h 375"/>
                <a:gd name="T64" fmla="*/ 5244 w 8289"/>
                <a:gd name="T65" fmla="*/ 105 h 375"/>
                <a:gd name="T66" fmla="*/ 5409 w 8289"/>
                <a:gd name="T67" fmla="*/ 75 h 375"/>
                <a:gd name="T68" fmla="*/ 5484 w 8289"/>
                <a:gd name="T69" fmla="*/ 135 h 375"/>
                <a:gd name="T70" fmla="*/ 5529 w 8289"/>
                <a:gd name="T71" fmla="*/ 105 h 375"/>
                <a:gd name="T72" fmla="*/ 5724 w 8289"/>
                <a:gd name="T73" fmla="*/ 90 h 375"/>
                <a:gd name="T74" fmla="*/ 5769 w 8289"/>
                <a:gd name="T75" fmla="*/ 60 h 375"/>
                <a:gd name="T76" fmla="*/ 5829 w 8289"/>
                <a:gd name="T77" fmla="*/ 45 h 375"/>
                <a:gd name="T78" fmla="*/ 5874 w 8289"/>
                <a:gd name="T79" fmla="*/ 0 h 375"/>
                <a:gd name="T80" fmla="*/ 5964 w 8289"/>
                <a:gd name="T81" fmla="*/ 180 h 375"/>
                <a:gd name="T82" fmla="*/ 6009 w 8289"/>
                <a:gd name="T83" fmla="*/ 195 h 375"/>
                <a:gd name="T84" fmla="*/ 6099 w 8289"/>
                <a:gd name="T85" fmla="*/ 15 h 375"/>
                <a:gd name="T86" fmla="*/ 6174 w 8289"/>
                <a:gd name="T87" fmla="*/ 75 h 375"/>
                <a:gd name="T88" fmla="*/ 6264 w 8289"/>
                <a:gd name="T89" fmla="*/ 45 h 375"/>
                <a:gd name="T90" fmla="*/ 6474 w 8289"/>
                <a:gd name="T91" fmla="*/ 90 h 375"/>
                <a:gd name="T92" fmla="*/ 6624 w 8289"/>
                <a:gd name="T93" fmla="*/ 120 h 375"/>
                <a:gd name="T94" fmla="*/ 6699 w 8289"/>
                <a:gd name="T95" fmla="*/ 135 h 375"/>
                <a:gd name="T96" fmla="*/ 7044 w 8289"/>
                <a:gd name="T97" fmla="*/ 120 h 375"/>
                <a:gd name="T98" fmla="*/ 7179 w 8289"/>
                <a:gd name="T99" fmla="*/ 150 h 375"/>
                <a:gd name="T100" fmla="*/ 7269 w 8289"/>
                <a:gd name="T101" fmla="*/ 180 h 375"/>
                <a:gd name="T102" fmla="*/ 7404 w 8289"/>
                <a:gd name="T103" fmla="*/ 240 h 375"/>
                <a:gd name="T104" fmla="*/ 7584 w 8289"/>
                <a:gd name="T105" fmla="*/ 225 h 375"/>
                <a:gd name="T106" fmla="*/ 7854 w 8289"/>
                <a:gd name="T107" fmla="*/ 210 h 375"/>
                <a:gd name="T108" fmla="*/ 7869 w 8289"/>
                <a:gd name="T109" fmla="*/ 255 h 375"/>
                <a:gd name="T110" fmla="*/ 7884 w 8289"/>
                <a:gd name="T111" fmla="*/ 315 h 375"/>
                <a:gd name="T112" fmla="*/ 7944 w 8289"/>
                <a:gd name="T113" fmla="*/ 300 h 375"/>
                <a:gd name="T114" fmla="*/ 7974 w 8289"/>
                <a:gd name="T115" fmla="*/ 255 h 375"/>
                <a:gd name="T116" fmla="*/ 8124 w 8289"/>
                <a:gd name="T117" fmla="*/ 300 h 375"/>
                <a:gd name="T118" fmla="*/ 8289 w 8289"/>
                <a:gd name="T119" fmla="*/ 375 h 3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89"/>
                <a:gd name="T181" fmla="*/ 0 h 375"/>
                <a:gd name="T182" fmla="*/ 8289 w 8289"/>
                <a:gd name="T183" fmla="*/ 375 h 37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89" h="375">
                  <a:moveTo>
                    <a:pt x="9" y="180"/>
                  </a:moveTo>
                  <a:cubicBezTo>
                    <a:pt x="110" y="146"/>
                    <a:pt x="0" y="193"/>
                    <a:pt x="84" y="120"/>
                  </a:cubicBezTo>
                  <a:cubicBezTo>
                    <a:pt x="155" y="58"/>
                    <a:pt x="208" y="32"/>
                    <a:pt x="294" y="15"/>
                  </a:cubicBezTo>
                  <a:cubicBezTo>
                    <a:pt x="319" y="20"/>
                    <a:pt x="347" y="17"/>
                    <a:pt x="369" y="30"/>
                  </a:cubicBezTo>
                  <a:cubicBezTo>
                    <a:pt x="385" y="39"/>
                    <a:pt x="386" y="62"/>
                    <a:pt x="399" y="75"/>
                  </a:cubicBezTo>
                  <a:cubicBezTo>
                    <a:pt x="434" y="110"/>
                    <a:pt x="458" y="109"/>
                    <a:pt x="504" y="120"/>
                  </a:cubicBezTo>
                  <a:cubicBezTo>
                    <a:pt x="705" y="111"/>
                    <a:pt x="866" y="94"/>
                    <a:pt x="1059" y="75"/>
                  </a:cubicBezTo>
                  <a:cubicBezTo>
                    <a:pt x="1094" y="128"/>
                    <a:pt x="1118" y="160"/>
                    <a:pt x="1179" y="180"/>
                  </a:cubicBezTo>
                  <a:cubicBezTo>
                    <a:pt x="1266" y="137"/>
                    <a:pt x="1324" y="69"/>
                    <a:pt x="1419" y="45"/>
                  </a:cubicBezTo>
                  <a:cubicBezTo>
                    <a:pt x="1528" y="154"/>
                    <a:pt x="1470" y="119"/>
                    <a:pt x="1584" y="165"/>
                  </a:cubicBezTo>
                  <a:cubicBezTo>
                    <a:pt x="1749" y="152"/>
                    <a:pt x="1877" y="156"/>
                    <a:pt x="2034" y="195"/>
                  </a:cubicBezTo>
                  <a:cubicBezTo>
                    <a:pt x="2069" y="190"/>
                    <a:pt x="2105" y="190"/>
                    <a:pt x="2139" y="180"/>
                  </a:cubicBezTo>
                  <a:cubicBezTo>
                    <a:pt x="2156" y="175"/>
                    <a:pt x="2168" y="157"/>
                    <a:pt x="2184" y="150"/>
                  </a:cubicBezTo>
                  <a:cubicBezTo>
                    <a:pt x="2213" y="137"/>
                    <a:pt x="2246" y="134"/>
                    <a:pt x="2274" y="120"/>
                  </a:cubicBezTo>
                  <a:cubicBezTo>
                    <a:pt x="2294" y="110"/>
                    <a:pt x="2314" y="100"/>
                    <a:pt x="2334" y="90"/>
                  </a:cubicBezTo>
                  <a:cubicBezTo>
                    <a:pt x="2410" y="103"/>
                    <a:pt x="2484" y="116"/>
                    <a:pt x="2559" y="135"/>
                  </a:cubicBezTo>
                  <a:cubicBezTo>
                    <a:pt x="2589" y="155"/>
                    <a:pt x="2624" y="170"/>
                    <a:pt x="2649" y="195"/>
                  </a:cubicBezTo>
                  <a:cubicBezTo>
                    <a:pt x="2664" y="210"/>
                    <a:pt x="2676" y="228"/>
                    <a:pt x="2694" y="240"/>
                  </a:cubicBezTo>
                  <a:cubicBezTo>
                    <a:pt x="2707" y="249"/>
                    <a:pt x="2725" y="248"/>
                    <a:pt x="2739" y="255"/>
                  </a:cubicBezTo>
                  <a:cubicBezTo>
                    <a:pt x="2755" y="263"/>
                    <a:pt x="2769" y="275"/>
                    <a:pt x="2784" y="285"/>
                  </a:cubicBezTo>
                  <a:cubicBezTo>
                    <a:pt x="2829" y="280"/>
                    <a:pt x="2876" y="283"/>
                    <a:pt x="2919" y="270"/>
                  </a:cubicBezTo>
                  <a:cubicBezTo>
                    <a:pt x="3006" y="244"/>
                    <a:pt x="3071" y="187"/>
                    <a:pt x="3159" y="165"/>
                  </a:cubicBezTo>
                  <a:cubicBezTo>
                    <a:pt x="3296" y="176"/>
                    <a:pt x="3345" y="182"/>
                    <a:pt x="3459" y="210"/>
                  </a:cubicBezTo>
                  <a:cubicBezTo>
                    <a:pt x="3650" y="197"/>
                    <a:pt x="3824" y="164"/>
                    <a:pt x="4014" y="150"/>
                  </a:cubicBezTo>
                  <a:cubicBezTo>
                    <a:pt x="4034" y="145"/>
                    <a:pt x="4054" y="141"/>
                    <a:pt x="4074" y="135"/>
                  </a:cubicBezTo>
                  <a:cubicBezTo>
                    <a:pt x="4089" y="131"/>
                    <a:pt x="4104" y="124"/>
                    <a:pt x="4119" y="120"/>
                  </a:cubicBezTo>
                  <a:cubicBezTo>
                    <a:pt x="4159" y="109"/>
                    <a:pt x="4239" y="90"/>
                    <a:pt x="4239" y="90"/>
                  </a:cubicBezTo>
                  <a:cubicBezTo>
                    <a:pt x="4396" y="121"/>
                    <a:pt x="4383" y="118"/>
                    <a:pt x="4599" y="105"/>
                  </a:cubicBezTo>
                  <a:cubicBezTo>
                    <a:pt x="4603" y="103"/>
                    <a:pt x="4687" y="57"/>
                    <a:pt x="4704" y="60"/>
                  </a:cubicBezTo>
                  <a:cubicBezTo>
                    <a:pt x="4722" y="63"/>
                    <a:pt x="4733" y="82"/>
                    <a:pt x="4749" y="90"/>
                  </a:cubicBezTo>
                  <a:cubicBezTo>
                    <a:pt x="4771" y="101"/>
                    <a:pt x="4835" y="115"/>
                    <a:pt x="4854" y="120"/>
                  </a:cubicBezTo>
                  <a:cubicBezTo>
                    <a:pt x="4924" y="115"/>
                    <a:pt x="4994" y="105"/>
                    <a:pt x="5064" y="105"/>
                  </a:cubicBezTo>
                  <a:cubicBezTo>
                    <a:pt x="5287" y="105"/>
                    <a:pt x="5067" y="140"/>
                    <a:pt x="5244" y="105"/>
                  </a:cubicBezTo>
                  <a:cubicBezTo>
                    <a:pt x="5312" y="60"/>
                    <a:pt x="5326" y="58"/>
                    <a:pt x="5409" y="75"/>
                  </a:cubicBezTo>
                  <a:cubicBezTo>
                    <a:pt x="5427" y="101"/>
                    <a:pt x="5441" y="142"/>
                    <a:pt x="5484" y="135"/>
                  </a:cubicBezTo>
                  <a:cubicBezTo>
                    <a:pt x="5502" y="132"/>
                    <a:pt x="5511" y="108"/>
                    <a:pt x="5529" y="105"/>
                  </a:cubicBezTo>
                  <a:cubicBezTo>
                    <a:pt x="5593" y="93"/>
                    <a:pt x="5659" y="95"/>
                    <a:pt x="5724" y="90"/>
                  </a:cubicBezTo>
                  <a:cubicBezTo>
                    <a:pt x="5739" y="80"/>
                    <a:pt x="5752" y="67"/>
                    <a:pt x="5769" y="60"/>
                  </a:cubicBezTo>
                  <a:cubicBezTo>
                    <a:pt x="5788" y="52"/>
                    <a:pt x="5811" y="55"/>
                    <a:pt x="5829" y="45"/>
                  </a:cubicBezTo>
                  <a:cubicBezTo>
                    <a:pt x="5847" y="34"/>
                    <a:pt x="5859" y="15"/>
                    <a:pt x="5874" y="0"/>
                  </a:cubicBezTo>
                  <a:cubicBezTo>
                    <a:pt x="5910" y="54"/>
                    <a:pt x="5922" y="132"/>
                    <a:pt x="5964" y="180"/>
                  </a:cubicBezTo>
                  <a:cubicBezTo>
                    <a:pt x="5974" y="192"/>
                    <a:pt x="5994" y="190"/>
                    <a:pt x="6009" y="195"/>
                  </a:cubicBezTo>
                  <a:cubicBezTo>
                    <a:pt x="6056" y="133"/>
                    <a:pt x="6070" y="88"/>
                    <a:pt x="6099" y="15"/>
                  </a:cubicBezTo>
                  <a:cubicBezTo>
                    <a:pt x="6118" y="44"/>
                    <a:pt x="6129" y="80"/>
                    <a:pt x="6174" y="75"/>
                  </a:cubicBezTo>
                  <a:cubicBezTo>
                    <a:pt x="6205" y="72"/>
                    <a:pt x="6264" y="45"/>
                    <a:pt x="6264" y="45"/>
                  </a:cubicBezTo>
                  <a:cubicBezTo>
                    <a:pt x="6336" y="57"/>
                    <a:pt x="6404" y="74"/>
                    <a:pt x="6474" y="90"/>
                  </a:cubicBezTo>
                  <a:cubicBezTo>
                    <a:pt x="6524" y="101"/>
                    <a:pt x="6574" y="110"/>
                    <a:pt x="6624" y="120"/>
                  </a:cubicBezTo>
                  <a:cubicBezTo>
                    <a:pt x="6649" y="125"/>
                    <a:pt x="6699" y="135"/>
                    <a:pt x="6699" y="135"/>
                  </a:cubicBezTo>
                  <a:cubicBezTo>
                    <a:pt x="6814" y="130"/>
                    <a:pt x="6929" y="120"/>
                    <a:pt x="7044" y="120"/>
                  </a:cubicBezTo>
                  <a:cubicBezTo>
                    <a:pt x="7090" y="120"/>
                    <a:pt x="7134" y="139"/>
                    <a:pt x="7179" y="150"/>
                  </a:cubicBezTo>
                  <a:cubicBezTo>
                    <a:pt x="7210" y="158"/>
                    <a:pt x="7269" y="180"/>
                    <a:pt x="7269" y="180"/>
                  </a:cubicBezTo>
                  <a:cubicBezTo>
                    <a:pt x="7338" y="249"/>
                    <a:pt x="7316" y="252"/>
                    <a:pt x="7404" y="240"/>
                  </a:cubicBezTo>
                  <a:cubicBezTo>
                    <a:pt x="7464" y="232"/>
                    <a:pt x="7524" y="229"/>
                    <a:pt x="7584" y="225"/>
                  </a:cubicBezTo>
                  <a:cubicBezTo>
                    <a:pt x="7674" y="219"/>
                    <a:pt x="7764" y="215"/>
                    <a:pt x="7854" y="210"/>
                  </a:cubicBezTo>
                  <a:cubicBezTo>
                    <a:pt x="7859" y="225"/>
                    <a:pt x="7865" y="240"/>
                    <a:pt x="7869" y="255"/>
                  </a:cubicBezTo>
                  <a:cubicBezTo>
                    <a:pt x="7875" y="275"/>
                    <a:pt x="7866" y="304"/>
                    <a:pt x="7884" y="315"/>
                  </a:cubicBezTo>
                  <a:cubicBezTo>
                    <a:pt x="7902" y="326"/>
                    <a:pt x="7924" y="305"/>
                    <a:pt x="7944" y="300"/>
                  </a:cubicBezTo>
                  <a:cubicBezTo>
                    <a:pt x="7954" y="285"/>
                    <a:pt x="7956" y="259"/>
                    <a:pt x="7974" y="255"/>
                  </a:cubicBezTo>
                  <a:cubicBezTo>
                    <a:pt x="8081" y="231"/>
                    <a:pt x="8057" y="271"/>
                    <a:pt x="8124" y="300"/>
                  </a:cubicBezTo>
                  <a:cubicBezTo>
                    <a:pt x="8187" y="327"/>
                    <a:pt x="8237" y="323"/>
                    <a:pt x="8289" y="375"/>
                  </a:cubicBezTo>
                </a:path>
              </a:pathLst>
            </a:custGeom>
            <a:noFill/>
            <a:ln w="28575">
              <a:solidFill>
                <a:srgbClr val="003366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46" name="WordArt 9"/>
            <p:cNvSpPr>
              <a:spLocks noChangeArrowheads="1" noChangeShapeType="1" noTextEdit="1"/>
            </p:cNvSpPr>
            <p:nvPr/>
          </p:nvSpPr>
          <p:spPr bwMode="auto">
            <a:xfrm>
              <a:off x="2181" y="2948"/>
              <a:ext cx="3600" cy="14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TopLeft"/>
                <a:lightRig rig="legacyNormal3" dir="r"/>
              </a:scene3d>
              <a:sp3d extrusionH="201600" prstMaterial="legacyMetal">
                <a:extrusionClr>
                  <a:srgbClr val="FFFFFF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atin typeface="Times New Roman"/>
                  <a:cs typeface="Times New Roman"/>
                </a:rPr>
                <a:t>Softverska </a:t>
              </a:r>
            </a:p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atin typeface="Times New Roman"/>
                  <a:cs typeface="Times New Roman"/>
                </a:rPr>
                <a:t>organizacija</a:t>
              </a:r>
            </a:p>
          </p:txBody>
        </p:sp>
        <p:sp>
          <p:nvSpPr>
            <p:cNvPr id="39947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7581" y="2826"/>
              <a:ext cx="2880" cy="1516"/>
            </a:xfrm>
            <a:prstGeom prst="rect">
              <a:avLst/>
            </a:prstGeom>
          </p:spPr>
          <p:txBody>
            <a:bodyPr wrap="none" fromWordArt="1">
              <a:prstTxWarp prst="textDoubleWave1">
                <a:avLst>
                  <a:gd name="adj1" fmla="val 6500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125724" dir="18900000" algn="ctr" rotWithShape="0">
                      <a:srgbClr val="000099"/>
                    </a:outerShdw>
                  </a:effectLst>
                  <a:latin typeface="Impact"/>
                </a:rPr>
                <a:t>Hardverska</a:t>
              </a:r>
            </a:p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125724" dir="18900000" algn="ctr" rotWithShape="0">
                      <a:srgbClr val="000099"/>
                    </a:outerShdw>
                  </a:effectLst>
                  <a:latin typeface="Impact"/>
                </a:rPr>
                <a:t>Organizacija</a:t>
              </a:r>
            </a:p>
          </p:txBody>
        </p:sp>
        <p:sp>
          <p:nvSpPr>
            <p:cNvPr id="39948" name="AutoShape 11"/>
            <p:cNvSpPr>
              <a:spLocks noChangeArrowheads="1"/>
            </p:cNvSpPr>
            <p:nvPr/>
          </p:nvSpPr>
          <p:spPr bwMode="auto">
            <a:xfrm>
              <a:off x="2301" y="4024"/>
              <a:ext cx="1155" cy="1913"/>
            </a:xfrm>
            <a:prstGeom prst="curvedRightArrow">
              <a:avLst>
                <a:gd name="adj1" fmla="val 33126"/>
                <a:gd name="adj2" fmla="val 66251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49" name="AutoShape 12"/>
            <p:cNvSpPr>
              <a:spLocks noChangeArrowheads="1"/>
            </p:cNvSpPr>
            <p:nvPr/>
          </p:nvSpPr>
          <p:spPr bwMode="auto">
            <a:xfrm rot="-2865237">
              <a:off x="7022" y="5308"/>
              <a:ext cx="3233" cy="1155"/>
            </a:xfrm>
            <a:prstGeom prst="curvedUpArrow">
              <a:avLst>
                <a:gd name="adj1" fmla="val 111965"/>
                <a:gd name="adj2" fmla="val 111965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0" name="WordArt 13" descr="White marble"/>
            <p:cNvSpPr>
              <a:spLocks noChangeArrowheads="1" noChangeShapeType="1" noTextEdit="1"/>
            </p:cNvSpPr>
            <p:nvPr/>
          </p:nvSpPr>
          <p:spPr bwMode="auto">
            <a:xfrm>
              <a:off x="3261" y="11344"/>
              <a:ext cx="5205" cy="10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legacyObliqueRight"/>
                <a:lightRig rig="legacyHarsh3" dir="t"/>
              </a:scene3d>
              <a:sp3d extrusionH="100000" prstMaterial="legacyMatte">
                <a:extrusionClr>
                  <a:srgbClr val="663300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blipFill dpi="0" rotWithShape="0">
                    <a:blip r:embed="rId4"/>
                    <a:srcRect/>
                    <a:tile tx="0" ty="0" sx="100000" sy="100000" flip="none" algn="tl"/>
                  </a:blipFill>
                  <a:latin typeface="Arial Black"/>
                </a:rPr>
                <a:t>Kako ga vidimo?</a:t>
              </a:r>
            </a:p>
          </p:txBody>
        </p:sp>
        <p:sp>
          <p:nvSpPr>
            <p:cNvPr id="39951" name="WordArt 14" descr="Narrow vertical"/>
            <p:cNvSpPr>
              <a:spLocks noChangeArrowheads="1" noChangeShapeType="1" noTextEdit="1"/>
            </p:cNvSpPr>
            <p:nvPr/>
          </p:nvSpPr>
          <p:spPr bwMode="auto">
            <a:xfrm>
              <a:off x="1821" y="8944"/>
              <a:ext cx="8265" cy="1706"/>
            </a:xfrm>
            <a:prstGeom prst="rect">
              <a:avLst/>
            </a:prstGeom>
          </p:spPr>
          <p:txBody>
            <a:bodyPr wrap="none" fromWordArt="1">
              <a:prstTxWarp prst="textCurveUp">
                <a:avLst>
                  <a:gd name="adj" fmla="val 40356"/>
                </a:avLst>
              </a:prstTxWarp>
            </a:bodyPr>
            <a:lstStyle/>
            <a:p>
              <a:pPr algn="ctr"/>
              <a:r>
                <a:rPr lang="en-US" sz="3600" kern="10"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pattFill prst="dashHorz">
                    <a:fgClr>
                      <a:srgbClr val="808080"/>
                    </a:fgClr>
                    <a:bgClr>
                      <a:srgbClr val="FFFF00"/>
                    </a:bgClr>
                  </a:pattFill>
                  <a:effectLst>
                    <a:outerShdw dist="45791" dir="2021404" algn="ctr" rotWithShape="0">
                      <a:srgbClr val="808080"/>
                    </a:outerShdw>
                  </a:effectLst>
                  <a:latin typeface="Arial Black"/>
                </a:rPr>
                <a:t>Matematičko logičke</a:t>
              </a:r>
            </a:p>
            <a:p>
              <a:pPr algn="ctr"/>
              <a:r>
                <a:rPr lang="en-US" sz="3600" kern="10"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pattFill prst="dashHorz">
                    <a:fgClr>
                      <a:srgbClr val="808080"/>
                    </a:fgClr>
                    <a:bgClr>
                      <a:srgbClr val="FFFF00"/>
                    </a:bgClr>
                  </a:pattFill>
                  <a:effectLst>
                    <a:outerShdw dist="45791" dir="2021404" algn="ctr" rotWithShape="0">
                      <a:srgbClr val="808080"/>
                    </a:outerShdw>
                  </a:effectLst>
                  <a:latin typeface="Arial Black"/>
                </a:rPr>
                <a:t>Osnove</a:t>
              </a:r>
            </a:p>
          </p:txBody>
        </p:sp>
        <p:sp>
          <p:nvSpPr>
            <p:cNvPr id="39952" name="AutoShape 15"/>
            <p:cNvSpPr>
              <a:spLocks noChangeArrowheads="1"/>
            </p:cNvSpPr>
            <p:nvPr/>
          </p:nvSpPr>
          <p:spPr bwMode="auto">
            <a:xfrm>
              <a:off x="1581" y="7744"/>
              <a:ext cx="1155" cy="1913"/>
            </a:xfrm>
            <a:prstGeom prst="curvedRightArrow">
              <a:avLst>
                <a:gd name="adj1" fmla="val 33126"/>
                <a:gd name="adj2" fmla="val 66251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2" name="WordArt 18"/>
          <p:cNvSpPr>
            <a:spLocks noChangeArrowheads="1" noChangeShapeType="1" noTextEdit="1"/>
          </p:cNvSpPr>
          <p:nvPr/>
        </p:nvSpPr>
        <p:spPr bwMode="auto">
          <a:xfrm>
            <a:off x="7885113" y="2781300"/>
            <a:ext cx="323850" cy="657225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3.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381000"/>
            <a:ext cx="7086600" cy="641350"/>
          </a:xfrm>
        </p:spPr>
        <p:txBody>
          <a:bodyPr/>
          <a:lstStyle/>
          <a:p>
            <a:pPr eaLnBrk="1" hangingPunct="1"/>
            <a:r>
              <a:rPr lang="en-US" sz="3600" b="1" i="1" smtClean="0">
                <a:solidFill>
                  <a:schemeClr val="accent2"/>
                </a:solidFill>
                <a:latin typeface="Arial Narrow" pitchFamily="34" charset="0"/>
              </a:rPr>
              <a:t>Njegovo veli</a:t>
            </a:r>
            <a:r>
              <a:rPr lang="sr-Latn-CS" sz="3600" b="1" i="1" smtClean="0">
                <a:solidFill>
                  <a:schemeClr val="accent2"/>
                </a:solidFill>
                <a:latin typeface="Arial Narrow" pitchFamily="34" charset="0"/>
              </a:rPr>
              <a:t>č</a:t>
            </a:r>
            <a:r>
              <a:rPr lang="en-US" sz="3600" b="1" i="1" smtClean="0">
                <a:solidFill>
                  <a:schemeClr val="accent2"/>
                </a:solidFill>
                <a:latin typeface="Arial Narrow" pitchFamily="34" charset="0"/>
              </a:rPr>
              <a:t>anstvo</a:t>
            </a:r>
            <a:r>
              <a:rPr lang="sr-Latn-CS" sz="3600" b="1" i="1" smtClean="0">
                <a:solidFill>
                  <a:schemeClr val="accent2"/>
                </a:solidFill>
                <a:latin typeface="Arial Narrow" pitchFamily="34" charset="0"/>
              </a:rPr>
              <a:t> – Rešavanje?</a:t>
            </a:r>
            <a:endParaRPr lang="en-US" sz="3600" b="1" i="1" smtClean="0">
              <a:solidFill>
                <a:schemeClr val="accent2"/>
              </a:solidFill>
              <a:latin typeface="Arial Narrow" pitchFamily="34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0" y="1447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en-US" sz="4400" b="1">
              <a:solidFill>
                <a:schemeClr val="accent2"/>
              </a:solidFill>
              <a:latin typeface="Arial Black" pitchFamily="34" charset="0"/>
            </a:endParaRPr>
          </a:p>
        </p:txBody>
      </p:sp>
      <p:grpSp>
        <p:nvGrpSpPr>
          <p:cNvPr id="40965" name="Group 5"/>
          <p:cNvGrpSpPr>
            <a:grpSpLocks/>
          </p:cNvGrpSpPr>
          <p:nvPr/>
        </p:nvGrpSpPr>
        <p:grpSpPr bwMode="auto">
          <a:xfrm>
            <a:off x="1447800" y="1219200"/>
            <a:ext cx="5778500" cy="5219700"/>
            <a:chOff x="2421" y="2824"/>
            <a:chExt cx="8289" cy="9180"/>
          </a:xfrm>
        </p:grpSpPr>
        <p:sp>
          <p:nvSpPr>
            <p:cNvPr id="40966" name="WordArt 6" descr="Narrow vertical"/>
            <p:cNvSpPr>
              <a:spLocks noChangeArrowheads="1" noChangeShapeType="1" noTextEdit="1"/>
            </p:cNvSpPr>
            <p:nvPr/>
          </p:nvSpPr>
          <p:spPr bwMode="auto">
            <a:xfrm>
              <a:off x="4101" y="6304"/>
              <a:ext cx="3000" cy="1800"/>
            </a:xfrm>
            <a:prstGeom prst="rect">
              <a:avLst/>
            </a:prstGeom>
          </p:spPr>
          <p:txBody>
            <a:bodyPr wrap="none" fromWordArt="1">
              <a:prstTxWarp prst="textCurveUp">
                <a:avLst>
                  <a:gd name="adj" fmla="val 40356"/>
                </a:avLst>
              </a:prstTxWarp>
            </a:bodyPr>
            <a:lstStyle/>
            <a:p>
              <a:pPr algn="ctr"/>
              <a:r>
                <a:rPr lang="en-US" sz="3600" kern="10"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pattFill prst="dashHorz">
                    <a:fgClr>
                      <a:srgbClr val="808080"/>
                    </a:fgClr>
                    <a:bgClr>
                      <a:srgbClr val="FFFF00"/>
                    </a:bgClr>
                  </a:pattFill>
                  <a:effectLst>
                    <a:outerShdw dist="45791" dir="2021404" algn="ctr" rotWithShape="0">
                      <a:srgbClr val="808080"/>
                    </a:outerShdw>
                  </a:effectLst>
                  <a:latin typeface="Arial Black"/>
                </a:rPr>
                <a:t>Rešavanje</a:t>
              </a:r>
            </a:p>
          </p:txBody>
        </p:sp>
        <p:sp>
          <p:nvSpPr>
            <p:cNvPr id="40967" name="Freeform 7"/>
            <p:cNvSpPr>
              <a:spLocks/>
            </p:cNvSpPr>
            <p:nvPr/>
          </p:nvSpPr>
          <p:spPr bwMode="auto">
            <a:xfrm>
              <a:off x="2922" y="4291"/>
              <a:ext cx="5580" cy="5506"/>
            </a:xfrm>
            <a:custGeom>
              <a:avLst/>
              <a:gdLst>
                <a:gd name="T0" fmla="*/ 360 w 5580"/>
                <a:gd name="T1" fmla="*/ 4489 h 5506"/>
                <a:gd name="T2" fmla="*/ 240 w 5580"/>
                <a:gd name="T3" fmla="*/ 4219 h 5506"/>
                <a:gd name="T4" fmla="*/ 60 w 5580"/>
                <a:gd name="T5" fmla="*/ 3829 h 5506"/>
                <a:gd name="T6" fmla="*/ 0 w 5580"/>
                <a:gd name="T7" fmla="*/ 3679 h 5506"/>
                <a:gd name="T8" fmla="*/ 75 w 5580"/>
                <a:gd name="T9" fmla="*/ 3484 h 5506"/>
                <a:gd name="T10" fmla="*/ 405 w 5580"/>
                <a:gd name="T11" fmla="*/ 3184 h 5506"/>
                <a:gd name="T12" fmla="*/ 615 w 5580"/>
                <a:gd name="T13" fmla="*/ 2929 h 5506"/>
                <a:gd name="T14" fmla="*/ 780 w 5580"/>
                <a:gd name="T15" fmla="*/ 1909 h 5506"/>
                <a:gd name="T16" fmla="*/ 945 w 5580"/>
                <a:gd name="T17" fmla="*/ 1609 h 5506"/>
                <a:gd name="T18" fmla="*/ 1005 w 5580"/>
                <a:gd name="T19" fmla="*/ 1474 h 5506"/>
                <a:gd name="T20" fmla="*/ 1365 w 5580"/>
                <a:gd name="T21" fmla="*/ 1069 h 5506"/>
                <a:gd name="T22" fmla="*/ 1755 w 5580"/>
                <a:gd name="T23" fmla="*/ 1099 h 5506"/>
                <a:gd name="T24" fmla="*/ 1980 w 5580"/>
                <a:gd name="T25" fmla="*/ 1264 h 5506"/>
                <a:gd name="T26" fmla="*/ 2595 w 5580"/>
                <a:gd name="T27" fmla="*/ 1204 h 5506"/>
                <a:gd name="T28" fmla="*/ 3105 w 5580"/>
                <a:gd name="T29" fmla="*/ 949 h 5506"/>
                <a:gd name="T30" fmla="*/ 3285 w 5580"/>
                <a:gd name="T31" fmla="*/ 784 h 5506"/>
                <a:gd name="T32" fmla="*/ 3375 w 5580"/>
                <a:gd name="T33" fmla="*/ 679 h 5506"/>
                <a:gd name="T34" fmla="*/ 3450 w 5580"/>
                <a:gd name="T35" fmla="*/ 559 h 5506"/>
                <a:gd name="T36" fmla="*/ 3570 w 5580"/>
                <a:gd name="T37" fmla="*/ 304 h 5506"/>
                <a:gd name="T38" fmla="*/ 3645 w 5580"/>
                <a:gd name="T39" fmla="*/ 154 h 5506"/>
                <a:gd name="T40" fmla="*/ 4155 w 5580"/>
                <a:gd name="T41" fmla="*/ 49 h 5506"/>
                <a:gd name="T42" fmla="*/ 4230 w 5580"/>
                <a:gd name="T43" fmla="*/ 289 h 5506"/>
                <a:gd name="T44" fmla="*/ 4470 w 5580"/>
                <a:gd name="T45" fmla="*/ 949 h 5506"/>
                <a:gd name="T46" fmla="*/ 4575 w 5580"/>
                <a:gd name="T47" fmla="*/ 1189 h 5506"/>
                <a:gd name="T48" fmla="*/ 4695 w 5580"/>
                <a:gd name="T49" fmla="*/ 1804 h 5506"/>
                <a:gd name="T50" fmla="*/ 4770 w 5580"/>
                <a:gd name="T51" fmla="*/ 2014 h 5506"/>
                <a:gd name="T52" fmla="*/ 4890 w 5580"/>
                <a:gd name="T53" fmla="*/ 2479 h 5506"/>
                <a:gd name="T54" fmla="*/ 4965 w 5580"/>
                <a:gd name="T55" fmla="*/ 2749 h 5506"/>
                <a:gd name="T56" fmla="*/ 5070 w 5580"/>
                <a:gd name="T57" fmla="*/ 3064 h 5506"/>
                <a:gd name="T58" fmla="*/ 5115 w 5580"/>
                <a:gd name="T59" fmla="*/ 3574 h 5506"/>
                <a:gd name="T60" fmla="*/ 5145 w 5580"/>
                <a:gd name="T61" fmla="*/ 4444 h 5506"/>
                <a:gd name="T62" fmla="*/ 5415 w 5580"/>
                <a:gd name="T63" fmla="*/ 4624 h 5506"/>
                <a:gd name="T64" fmla="*/ 5580 w 5580"/>
                <a:gd name="T65" fmla="*/ 4669 h 5506"/>
                <a:gd name="T66" fmla="*/ 5415 w 5580"/>
                <a:gd name="T67" fmla="*/ 5164 h 5506"/>
                <a:gd name="T68" fmla="*/ 4665 w 5580"/>
                <a:gd name="T69" fmla="*/ 5329 h 5506"/>
                <a:gd name="T70" fmla="*/ 4215 w 5580"/>
                <a:gd name="T71" fmla="*/ 5464 h 5506"/>
                <a:gd name="T72" fmla="*/ 2415 w 5580"/>
                <a:gd name="T73" fmla="*/ 5479 h 5506"/>
                <a:gd name="T74" fmla="*/ 1980 w 5580"/>
                <a:gd name="T75" fmla="*/ 5359 h 5506"/>
                <a:gd name="T76" fmla="*/ 1725 w 5580"/>
                <a:gd name="T77" fmla="*/ 5284 h 5506"/>
                <a:gd name="T78" fmla="*/ 960 w 5580"/>
                <a:gd name="T79" fmla="*/ 4999 h 5506"/>
                <a:gd name="T80" fmla="*/ 765 w 5580"/>
                <a:gd name="T81" fmla="*/ 4909 h 5506"/>
                <a:gd name="T82" fmla="*/ 630 w 5580"/>
                <a:gd name="T83" fmla="*/ 4864 h 5506"/>
                <a:gd name="T84" fmla="*/ 570 w 5580"/>
                <a:gd name="T85" fmla="*/ 4789 h 550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580"/>
                <a:gd name="T130" fmla="*/ 0 h 5506"/>
                <a:gd name="T131" fmla="*/ 5580 w 5580"/>
                <a:gd name="T132" fmla="*/ 5506 h 550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580" h="5506">
                  <a:moveTo>
                    <a:pt x="375" y="4564"/>
                  </a:moveTo>
                  <a:cubicBezTo>
                    <a:pt x="370" y="4539"/>
                    <a:pt x="369" y="4513"/>
                    <a:pt x="360" y="4489"/>
                  </a:cubicBezTo>
                  <a:cubicBezTo>
                    <a:pt x="344" y="4447"/>
                    <a:pt x="300" y="4369"/>
                    <a:pt x="300" y="4369"/>
                  </a:cubicBezTo>
                  <a:cubicBezTo>
                    <a:pt x="270" y="4217"/>
                    <a:pt x="309" y="4371"/>
                    <a:pt x="240" y="4219"/>
                  </a:cubicBezTo>
                  <a:cubicBezTo>
                    <a:pt x="203" y="4138"/>
                    <a:pt x="185" y="4054"/>
                    <a:pt x="135" y="3979"/>
                  </a:cubicBezTo>
                  <a:lnTo>
                    <a:pt x="60" y="3829"/>
                  </a:lnTo>
                  <a:cubicBezTo>
                    <a:pt x="60" y="3829"/>
                    <a:pt x="60" y="3829"/>
                    <a:pt x="60" y="3829"/>
                  </a:cubicBezTo>
                  <a:cubicBezTo>
                    <a:pt x="23" y="3718"/>
                    <a:pt x="44" y="3767"/>
                    <a:pt x="0" y="3679"/>
                  </a:cubicBezTo>
                  <a:cubicBezTo>
                    <a:pt x="10" y="3624"/>
                    <a:pt x="10" y="3566"/>
                    <a:pt x="30" y="3514"/>
                  </a:cubicBezTo>
                  <a:cubicBezTo>
                    <a:pt x="36" y="3497"/>
                    <a:pt x="61" y="3496"/>
                    <a:pt x="75" y="3484"/>
                  </a:cubicBezTo>
                  <a:cubicBezTo>
                    <a:pt x="113" y="3452"/>
                    <a:pt x="157" y="3427"/>
                    <a:pt x="195" y="3394"/>
                  </a:cubicBezTo>
                  <a:cubicBezTo>
                    <a:pt x="270" y="3330"/>
                    <a:pt x="323" y="3239"/>
                    <a:pt x="405" y="3184"/>
                  </a:cubicBezTo>
                  <a:cubicBezTo>
                    <a:pt x="420" y="3174"/>
                    <a:pt x="438" y="3167"/>
                    <a:pt x="450" y="3154"/>
                  </a:cubicBezTo>
                  <a:cubicBezTo>
                    <a:pt x="490" y="3111"/>
                    <a:pt x="582" y="3000"/>
                    <a:pt x="615" y="2929"/>
                  </a:cubicBezTo>
                  <a:cubicBezTo>
                    <a:pt x="638" y="2880"/>
                    <a:pt x="675" y="2779"/>
                    <a:pt x="675" y="2779"/>
                  </a:cubicBezTo>
                  <a:cubicBezTo>
                    <a:pt x="687" y="2474"/>
                    <a:pt x="697" y="2200"/>
                    <a:pt x="780" y="1909"/>
                  </a:cubicBezTo>
                  <a:cubicBezTo>
                    <a:pt x="796" y="1854"/>
                    <a:pt x="812" y="1794"/>
                    <a:pt x="840" y="1744"/>
                  </a:cubicBezTo>
                  <a:cubicBezTo>
                    <a:pt x="916" y="1608"/>
                    <a:pt x="872" y="1696"/>
                    <a:pt x="945" y="1609"/>
                  </a:cubicBezTo>
                  <a:lnTo>
                    <a:pt x="1005" y="1474"/>
                  </a:lnTo>
                  <a:cubicBezTo>
                    <a:pt x="1005" y="1474"/>
                    <a:pt x="1005" y="1474"/>
                    <a:pt x="1005" y="1474"/>
                  </a:cubicBezTo>
                  <a:cubicBezTo>
                    <a:pt x="1033" y="1437"/>
                    <a:pt x="1068" y="1407"/>
                    <a:pt x="1095" y="1369"/>
                  </a:cubicBezTo>
                  <a:cubicBezTo>
                    <a:pt x="1180" y="1250"/>
                    <a:pt x="1209" y="1108"/>
                    <a:pt x="1365" y="1069"/>
                  </a:cubicBezTo>
                  <a:cubicBezTo>
                    <a:pt x="1455" y="1074"/>
                    <a:pt x="1545" y="1077"/>
                    <a:pt x="1635" y="1084"/>
                  </a:cubicBezTo>
                  <a:cubicBezTo>
                    <a:pt x="1675" y="1087"/>
                    <a:pt x="1717" y="1085"/>
                    <a:pt x="1755" y="1099"/>
                  </a:cubicBezTo>
                  <a:cubicBezTo>
                    <a:pt x="1801" y="1116"/>
                    <a:pt x="1798" y="1161"/>
                    <a:pt x="1830" y="1189"/>
                  </a:cubicBezTo>
                  <a:cubicBezTo>
                    <a:pt x="1901" y="1252"/>
                    <a:pt x="1905" y="1245"/>
                    <a:pt x="1980" y="1264"/>
                  </a:cubicBezTo>
                  <a:cubicBezTo>
                    <a:pt x="2149" y="1208"/>
                    <a:pt x="1966" y="1264"/>
                    <a:pt x="2400" y="1234"/>
                  </a:cubicBezTo>
                  <a:cubicBezTo>
                    <a:pt x="2466" y="1229"/>
                    <a:pt x="2530" y="1211"/>
                    <a:pt x="2595" y="1204"/>
                  </a:cubicBezTo>
                  <a:cubicBezTo>
                    <a:pt x="2706" y="1167"/>
                    <a:pt x="2823" y="1145"/>
                    <a:pt x="2925" y="1084"/>
                  </a:cubicBezTo>
                  <a:cubicBezTo>
                    <a:pt x="2997" y="1041"/>
                    <a:pt x="3044" y="1000"/>
                    <a:pt x="3105" y="949"/>
                  </a:cubicBezTo>
                  <a:cubicBezTo>
                    <a:pt x="3155" y="907"/>
                    <a:pt x="3212" y="880"/>
                    <a:pt x="3255" y="829"/>
                  </a:cubicBezTo>
                  <a:cubicBezTo>
                    <a:pt x="3267" y="815"/>
                    <a:pt x="3275" y="799"/>
                    <a:pt x="3285" y="784"/>
                  </a:cubicBezTo>
                  <a:cubicBezTo>
                    <a:pt x="3300" y="764"/>
                    <a:pt x="3314" y="743"/>
                    <a:pt x="3330" y="724"/>
                  </a:cubicBezTo>
                  <a:cubicBezTo>
                    <a:pt x="3344" y="708"/>
                    <a:pt x="3363" y="696"/>
                    <a:pt x="3375" y="679"/>
                  </a:cubicBezTo>
                  <a:cubicBezTo>
                    <a:pt x="3388" y="661"/>
                    <a:pt x="3393" y="638"/>
                    <a:pt x="3405" y="619"/>
                  </a:cubicBezTo>
                  <a:cubicBezTo>
                    <a:pt x="3418" y="598"/>
                    <a:pt x="3435" y="579"/>
                    <a:pt x="3450" y="559"/>
                  </a:cubicBezTo>
                  <a:cubicBezTo>
                    <a:pt x="3484" y="458"/>
                    <a:pt x="3439" y="581"/>
                    <a:pt x="3510" y="439"/>
                  </a:cubicBezTo>
                  <a:cubicBezTo>
                    <a:pt x="3532" y="396"/>
                    <a:pt x="3547" y="346"/>
                    <a:pt x="3570" y="304"/>
                  </a:cubicBezTo>
                  <a:cubicBezTo>
                    <a:pt x="3588" y="272"/>
                    <a:pt x="3630" y="214"/>
                    <a:pt x="3630" y="214"/>
                  </a:cubicBezTo>
                  <a:cubicBezTo>
                    <a:pt x="3635" y="194"/>
                    <a:pt x="3637" y="173"/>
                    <a:pt x="3645" y="154"/>
                  </a:cubicBezTo>
                  <a:cubicBezTo>
                    <a:pt x="3702" y="21"/>
                    <a:pt x="3864" y="41"/>
                    <a:pt x="3975" y="4"/>
                  </a:cubicBezTo>
                  <a:cubicBezTo>
                    <a:pt x="3998" y="7"/>
                    <a:pt x="4124" y="0"/>
                    <a:pt x="4155" y="49"/>
                  </a:cubicBezTo>
                  <a:cubicBezTo>
                    <a:pt x="4175" y="82"/>
                    <a:pt x="4188" y="158"/>
                    <a:pt x="4200" y="199"/>
                  </a:cubicBezTo>
                  <a:cubicBezTo>
                    <a:pt x="4209" y="229"/>
                    <a:pt x="4230" y="289"/>
                    <a:pt x="4230" y="289"/>
                  </a:cubicBezTo>
                  <a:cubicBezTo>
                    <a:pt x="4262" y="510"/>
                    <a:pt x="4219" y="671"/>
                    <a:pt x="4410" y="814"/>
                  </a:cubicBezTo>
                  <a:cubicBezTo>
                    <a:pt x="4426" y="863"/>
                    <a:pt x="4459" y="899"/>
                    <a:pt x="4470" y="949"/>
                  </a:cubicBezTo>
                  <a:cubicBezTo>
                    <a:pt x="4476" y="975"/>
                    <a:pt x="4486" y="1067"/>
                    <a:pt x="4500" y="1099"/>
                  </a:cubicBezTo>
                  <a:cubicBezTo>
                    <a:pt x="4526" y="1159"/>
                    <a:pt x="4536" y="1135"/>
                    <a:pt x="4575" y="1189"/>
                  </a:cubicBezTo>
                  <a:cubicBezTo>
                    <a:pt x="4605" y="1231"/>
                    <a:pt x="4634" y="1290"/>
                    <a:pt x="4650" y="1339"/>
                  </a:cubicBezTo>
                  <a:cubicBezTo>
                    <a:pt x="4660" y="1493"/>
                    <a:pt x="4665" y="1652"/>
                    <a:pt x="4695" y="1804"/>
                  </a:cubicBezTo>
                  <a:cubicBezTo>
                    <a:pt x="4706" y="1857"/>
                    <a:pt x="4719" y="1853"/>
                    <a:pt x="4740" y="1909"/>
                  </a:cubicBezTo>
                  <a:cubicBezTo>
                    <a:pt x="4753" y="1943"/>
                    <a:pt x="4760" y="1979"/>
                    <a:pt x="4770" y="2014"/>
                  </a:cubicBezTo>
                  <a:cubicBezTo>
                    <a:pt x="4801" y="2123"/>
                    <a:pt x="4806" y="2185"/>
                    <a:pt x="4890" y="2269"/>
                  </a:cubicBezTo>
                  <a:cubicBezTo>
                    <a:pt x="4872" y="2361"/>
                    <a:pt x="4862" y="2368"/>
                    <a:pt x="4890" y="2479"/>
                  </a:cubicBezTo>
                  <a:cubicBezTo>
                    <a:pt x="4898" y="2512"/>
                    <a:pt x="4927" y="2536"/>
                    <a:pt x="4935" y="2569"/>
                  </a:cubicBezTo>
                  <a:cubicBezTo>
                    <a:pt x="4950" y="2628"/>
                    <a:pt x="4948" y="2691"/>
                    <a:pt x="4965" y="2749"/>
                  </a:cubicBezTo>
                  <a:cubicBezTo>
                    <a:pt x="4970" y="2766"/>
                    <a:pt x="4988" y="2778"/>
                    <a:pt x="4995" y="2794"/>
                  </a:cubicBezTo>
                  <a:cubicBezTo>
                    <a:pt x="5032" y="2878"/>
                    <a:pt x="5048" y="2976"/>
                    <a:pt x="5070" y="3064"/>
                  </a:cubicBezTo>
                  <a:cubicBezTo>
                    <a:pt x="5053" y="3213"/>
                    <a:pt x="5034" y="3284"/>
                    <a:pt x="5055" y="3439"/>
                  </a:cubicBezTo>
                  <a:cubicBezTo>
                    <a:pt x="5062" y="3488"/>
                    <a:pt x="5099" y="3527"/>
                    <a:pt x="5115" y="3574"/>
                  </a:cubicBezTo>
                  <a:cubicBezTo>
                    <a:pt x="5126" y="3700"/>
                    <a:pt x="5145" y="3797"/>
                    <a:pt x="5160" y="3919"/>
                  </a:cubicBezTo>
                  <a:cubicBezTo>
                    <a:pt x="5158" y="3964"/>
                    <a:pt x="5114" y="4351"/>
                    <a:pt x="5145" y="4444"/>
                  </a:cubicBezTo>
                  <a:cubicBezTo>
                    <a:pt x="5151" y="4461"/>
                    <a:pt x="5175" y="4464"/>
                    <a:pt x="5190" y="4474"/>
                  </a:cubicBezTo>
                  <a:cubicBezTo>
                    <a:pt x="5241" y="4550"/>
                    <a:pt x="5329" y="4595"/>
                    <a:pt x="5415" y="4624"/>
                  </a:cubicBezTo>
                  <a:cubicBezTo>
                    <a:pt x="5439" y="4632"/>
                    <a:pt x="5465" y="4632"/>
                    <a:pt x="5490" y="4639"/>
                  </a:cubicBezTo>
                  <a:cubicBezTo>
                    <a:pt x="5521" y="4647"/>
                    <a:pt x="5580" y="4669"/>
                    <a:pt x="5580" y="4669"/>
                  </a:cubicBezTo>
                  <a:cubicBezTo>
                    <a:pt x="5563" y="4773"/>
                    <a:pt x="5538" y="4884"/>
                    <a:pt x="5505" y="4984"/>
                  </a:cubicBezTo>
                  <a:cubicBezTo>
                    <a:pt x="5486" y="5041"/>
                    <a:pt x="5476" y="5130"/>
                    <a:pt x="5415" y="5164"/>
                  </a:cubicBezTo>
                  <a:cubicBezTo>
                    <a:pt x="5281" y="5238"/>
                    <a:pt x="5107" y="5231"/>
                    <a:pt x="4965" y="5239"/>
                  </a:cubicBezTo>
                  <a:cubicBezTo>
                    <a:pt x="4851" y="5255"/>
                    <a:pt x="4767" y="5287"/>
                    <a:pt x="4665" y="5329"/>
                  </a:cubicBezTo>
                  <a:cubicBezTo>
                    <a:pt x="4585" y="5362"/>
                    <a:pt x="4505" y="5374"/>
                    <a:pt x="4425" y="5404"/>
                  </a:cubicBezTo>
                  <a:cubicBezTo>
                    <a:pt x="4362" y="5427"/>
                    <a:pt x="4283" y="5462"/>
                    <a:pt x="4215" y="5464"/>
                  </a:cubicBezTo>
                  <a:cubicBezTo>
                    <a:pt x="3780" y="5474"/>
                    <a:pt x="3345" y="5474"/>
                    <a:pt x="2910" y="5479"/>
                  </a:cubicBezTo>
                  <a:cubicBezTo>
                    <a:pt x="2689" y="5496"/>
                    <a:pt x="2667" y="5506"/>
                    <a:pt x="2415" y="5479"/>
                  </a:cubicBezTo>
                  <a:cubicBezTo>
                    <a:pt x="2330" y="5470"/>
                    <a:pt x="2240" y="5431"/>
                    <a:pt x="2160" y="5404"/>
                  </a:cubicBezTo>
                  <a:cubicBezTo>
                    <a:pt x="2101" y="5384"/>
                    <a:pt x="2040" y="5374"/>
                    <a:pt x="1980" y="5359"/>
                  </a:cubicBezTo>
                  <a:cubicBezTo>
                    <a:pt x="1958" y="5354"/>
                    <a:pt x="1941" y="5336"/>
                    <a:pt x="1920" y="5329"/>
                  </a:cubicBezTo>
                  <a:cubicBezTo>
                    <a:pt x="1866" y="5311"/>
                    <a:pt x="1784" y="5296"/>
                    <a:pt x="1725" y="5284"/>
                  </a:cubicBezTo>
                  <a:cubicBezTo>
                    <a:pt x="1648" y="5246"/>
                    <a:pt x="1569" y="5226"/>
                    <a:pt x="1485" y="5209"/>
                  </a:cubicBezTo>
                  <a:cubicBezTo>
                    <a:pt x="1319" y="5126"/>
                    <a:pt x="1143" y="5036"/>
                    <a:pt x="960" y="4999"/>
                  </a:cubicBezTo>
                  <a:cubicBezTo>
                    <a:pt x="872" y="4955"/>
                    <a:pt x="921" y="4976"/>
                    <a:pt x="810" y="4939"/>
                  </a:cubicBezTo>
                  <a:cubicBezTo>
                    <a:pt x="793" y="4933"/>
                    <a:pt x="781" y="4916"/>
                    <a:pt x="765" y="4909"/>
                  </a:cubicBezTo>
                  <a:cubicBezTo>
                    <a:pt x="736" y="4896"/>
                    <a:pt x="705" y="4889"/>
                    <a:pt x="675" y="4879"/>
                  </a:cubicBezTo>
                  <a:cubicBezTo>
                    <a:pt x="660" y="4874"/>
                    <a:pt x="630" y="4864"/>
                    <a:pt x="630" y="4864"/>
                  </a:cubicBezTo>
                  <a:cubicBezTo>
                    <a:pt x="615" y="4849"/>
                    <a:pt x="601" y="4833"/>
                    <a:pt x="585" y="4819"/>
                  </a:cubicBezTo>
                  <a:cubicBezTo>
                    <a:pt x="542" y="4783"/>
                    <a:pt x="516" y="4789"/>
                    <a:pt x="570" y="4789"/>
                  </a:cubicBezTo>
                  <a:lnTo>
                    <a:pt x="375" y="4564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68" name="Freeform 8"/>
            <p:cNvSpPr>
              <a:spLocks/>
            </p:cNvSpPr>
            <p:nvPr/>
          </p:nvSpPr>
          <p:spPr bwMode="auto">
            <a:xfrm>
              <a:off x="2421" y="5885"/>
              <a:ext cx="8289" cy="375"/>
            </a:xfrm>
            <a:custGeom>
              <a:avLst/>
              <a:gdLst>
                <a:gd name="T0" fmla="*/ 9 w 8289"/>
                <a:gd name="T1" fmla="*/ 180 h 375"/>
                <a:gd name="T2" fmla="*/ 84 w 8289"/>
                <a:gd name="T3" fmla="*/ 120 h 375"/>
                <a:gd name="T4" fmla="*/ 294 w 8289"/>
                <a:gd name="T5" fmla="*/ 15 h 375"/>
                <a:gd name="T6" fmla="*/ 369 w 8289"/>
                <a:gd name="T7" fmla="*/ 30 h 375"/>
                <a:gd name="T8" fmla="*/ 399 w 8289"/>
                <a:gd name="T9" fmla="*/ 75 h 375"/>
                <a:gd name="T10" fmla="*/ 504 w 8289"/>
                <a:gd name="T11" fmla="*/ 120 h 375"/>
                <a:gd name="T12" fmla="*/ 1059 w 8289"/>
                <a:gd name="T13" fmla="*/ 75 h 375"/>
                <a:gd name="T14" fmla="*/ 1179 w 8289"/>
                <a:gd name="T15" fmla="*/ 180 h 375"/>
                <a:gd name="T16" fmla="*/ 1419 w 8289"/>
                <a:gd name="T17" fmla="*/ 45 h 375"/>
                <a:gd name="T18" fmla="*/ 1584 w 8289"/>
                <a:gd name="T19" fmla="*/ 165 h 375"/>
                <a:gd name="T20" fmla="*/ 2034 w 8289"/>
                <a:gd name="T21" fmla="*/ 195 h 375"/>
                <a:gd name="T22" fmla="*/ 2139 w 8289"/>
                <a:gd name="T23" fmla="*/ 180 h 375"/>
                <a:gd name="T24" fmla="*/ 2184 w 8289"/>
                <a:gd name="T25" fmla="*/ 150 h 375"/>
                <a:gd name="T26" fmla="*/ 2274 w 8289"/>
                <a:gd name="T27" fmla="*/ 120 h 375"/>
                <a:gd name="T28" fmla="*/ 2334 w 8289"/>
                <a:gd name="T29" fmla="*/ 90 h 375"/>
                <a:gd name="T30" fmla="*/ 2559 w 8289"/>
                <a:gd name="T31" fmla="*/ 135 h 375"/>
                <a:gd name="T32" fmla="*/ 2649 w 8289"/>
                <a:gd name="T33" fmla="*/ 195 h 375"/>
                <a:gd name="T34" fmla="*/ 2694 w 8289"/>
                <a:gd name="T35" fmla="*/ 240 h 375"/>
                <a:gd name="T36" fmla="*/ 2739 w 8289"/>
                <a:gd name="T37" fmla="*/ 255 h 375"/>
                <a:gd name="T38" fmla="*/ 2784 w 8289"/>
                <a:gd name="T39" fmla="*/ 285 h 375"/>
                <a:gd name="T40" fmla="*/ 2919 w 8289"/>
                <a:gd name="T41" fmla="*/ 270 h 375"/>
                <a:gd name="T42" fmla="*/ 3159 w 8289"/>
                <a:gd name="T43" fmla="*/ 165 h 375"/>
                <a:gd name="T44" fmla="*/ 3459 w 8289"/>
                <a:gd name="T45" fmla="*/ 210 h 375"/>
                <a:gd name="T46" fmla="*/ 4014 w 8289"/>
                <a:gd name="T47" fmla="*/ 150 h 375"/>
                <a:gd name="T48" fmla="*/ 4074 w 8289"/>
                <a:gd name="T49" fmla="*/ 135 h 375"/>
                <a:gd name="T50" fmla="*/ 4119 w 8289"/>
                <a:gd name="T51" fmla="*/ 120 h 375"/>
                <a:gd name="T52" fmla="*/ 4239 w 8289"/>
                <a:gd name="T53" fmla="*/ 90 h 375"/>
                <a:gd name="T54" fmla="*/ 4599 w 8289"/>
                <a:gd name="T55" fmla="*/ 105 h 375"/>
                <a:gd name="T56" fmla="*/ 4704 w 8289"/>
                <a:gd name="T57" fmla="*/ 60 h 375"/>
                <a:gd name="T58" fmla="*/ 4749 w 8289"/>
                <a:gd name="T59" fmla="*/ 90 h 375"/>
                <a:gd name="T60" fmla="*/ 4854 w 8289"/>
                <a:gd name="T61" fmla="*/ 120 h 375"/>
                <a:gd name="T62" fmla="*/ 5064 w 8289"/>
                <a:gd name="T63" fmla="*/ 105 h 375"/>
                <a:gd name="T64" fmla="*/ 5244 w 8289"/>
                <a:gd name="T65" fmla="*/ 105 h 375"/>
                <a:gd name="T66" fmla="*/ 5409 w 8289"/>
                <a:gd name="T67" fmla="*/ 75 h 375"/>
                <a:gd name="T68" fmla="*/ 5484 w 8289"/>
                <a:gd name="T69" fmla="*/ 135 h 375"/>
                <a:gd name="T70" fmla="*/ 5529 w 8289"/>
                <a:gd name="T71" fmla="*/ 105 h 375"/>
                <a:gd name="T72" fmla="*/ 5724 w 8289"/>
                <a:gd name="T73" fmla="*/ 90 h 375"/>
                <a:gd name="T74" fmla="*/ 5769 w 8289"/>
                <a:gd name="T75" fmla="*/ 60 h 375"/>
                <a:gd name="T76" fmla="*/ 5829 w 8289"/>
                <a:gd name="T77" fmla="*/ 45 h 375"/>
                <a:gd name="T78" fmla="*/ 5874 w 8289"/>
                <a:gd name="T79" fmla="*/ 0 h 375"/>
                <a:gd name="T80" fmla="*/ 5964 w 8289"/>
                <a:gd name="T81" fmla="*/ 180 h 375"/>
                <a:gd name="T82" fmla="*/ 6009 w 8289"/>
                <a:gd name="T83" fmla="*/ 195 h 375"/>
                <a:gd name="T84" fmla="*/ 6099 w 8289"/>
                <a:gd name="T85" fmla="*/ 15 h 375"/>
                <a:gd name="T86" fmla="*/ 6174 w 8289"/>
                <a:gd name="T87" fmla="*/ 75 h 375"/>
                <a:gd name="T88" fmla="*/ 6264 w 8289"/>
                <a:gd name="T89" fmla="*/ 45 h 375"/>
                <a:gd name="T90" fmla="*/ 6474 w 8289"/>
                <a:gd name="T91" fmla="*/ 90 h 375"/>
                <a:gd name="T92" fmla="*/ 6624 w 8289"/>
                <a:gd name="T93" fmla="*/ 120 h 375"/>
                <a:gd name="T94" fmla="*/ 6699 w 8289"/>
                <a:gd name="T95" fmla="*/ 135 h 375"/>
                <a:gd name="T96" fmla="*/ 7044 w 8289"/>
                <a:gd name="T97" fmla="*/ 120 h 375"/>
                <a:gd name="T98" fmla="*/ 7179 w 8289"/>
                <a:gd name="T99" fmla="*/ 150 h 375"/>
                <a:gd name="T100" fmla="*/ 7269 w 8289"/>
                <a:gd name="T101" fmla="*/ 180 h 375"/>
                <a:gd name="T102" fmla="*/ 7404 w 8289"/>
                <a:gd name="T103" fmla="*/ 240 h 375"/>
                <a:gd name="T104" fmla="*/ 7584 w 8289"/>
                <a:gd name="T105" fmla="*/ 225 h 375"/>
                <a:gd name="T106" fmla="*/ 7854 w 8289"/>
                <a:gd name="T107" fmla="*/ 210 h 375"/>
                <a:gd name="T108" fmla="*/ 7869 w 8289"/>
                <a:gd name="T109" fmla="*/ 255 h 375"/>
                <a:gd name="T110" fmla="*/ 7884 w 8289"/>
                <a:gd name="T111" fmla="*/ 315 h 375"/>
                <a:gd name="T112" fmla="*/ 7944 w 8289"/>
                <a:gd name="T113" fmla="*/ 300 h 375"/>
                <a:gd name="T114" fmla="*/ 7974 w 8289"/>
                <a:gd name="T115" fmla="*/ 255 h 375"/>
                <a:gd name="T116" fmla="*/ 8124 w 8289"/>
                <a:gd name="T117" fmla="*/ 300 h 375"/>
                <a:gd name="T118" fmla="*/ 8289 w 8289"/>
                <a:gd name="T119" fmla="*/ 375 h 3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89"/>
                <a:gd name="T181" fmla="*/ 0 h 375"/>
                <a:gd name="T182" fmla="*/ 8289 w 8289"/>
                <a:gd name="T183" fmla="*/ 375 h 37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89" h="375">
                  <a:moveTo>
                    <a:pt x="9" y="180"/>
                  </a:moveTo>
                  <a:cubicBezTo>
                    <a:pt x="110" y="146"/>
                    <a:pt x="0" y="193"/>
                    <a:pt x="84" y="120"/>
                  </a:cubicBezTo>
                  <a:cubicBezTo>
                    <a:pt x="155" y="58"/>
                    <a:pt x="208" y="32"/>
                    <a:pt x="294" y="15"/>
                  </a:cubicBezTo>
                  <a:cubicBezTo>
                    <a:pt x="319" y="20"/>
                    <a:pt x="347" y="17"/>
                    <a:pt x="369" y="30"/>
                  </a:cubicBezTo>
                  <a:cubicBezTo>
                    <a:pt x="385" y="39"/>
                    <a:pt x="386" y="62"/>
                    <a:pt x="399" y="75"/>
                  </a:cubicBezTo>
                  <a:cubicBezTo>
                    <a:pt x="434" y="110"/>
                    <a:pt x="458" y="109"/>
                    <a:pt x="504" y="120"/>
                  </a:cubicBezTo>
                  <a:cubicBezTo>
                    <a:pt x="705" y="111"/>
                    <a:pt x="866" y="94"/>
                    <a:pt x="1059" y="75"/>
                  </a:cubicBezTo>
                  <a:cubicBezTo>
                    <a:pt x="1094" y="128"/>
                    <a:pt x="1118" y="160"/>
                    <a:pt x="1179" y="180"/>
                  </a:cubicBezTo>
                  <a:cubicBezTo>
                    <a:pt x="1266" y="137"/>
                    <a:pt x="1324" y="69"/>
                    <a:pt x="1419" y="45"/>
                  </a:cubicBezTo>
                  <a:cubicBezTo>
                    <a:pt x="1528" y="154"/>
                    <a:pt x="1470" y="119"/>
                    <a:pt x="1584" y="165"/>
                  </a:cubicBezTo>
                  <a:cubicBezTo>
                    <a:pt x="1749" y="152"/>
                    <a:pt x="1877" y="156"/>
                    <a:pt x="2034" y="195"/>
                  </a:cubicBezTo>
                  <a:cubicBezTo>
                    <a:pt x="2069" y="190"/>
                    <a:pt x="2105" y="190"/>
                    <a:pt x="2139" y="180"/>
                  </a:cubicBezTo>
                  <a:cubicBezTo>
                    <a:pt x="2156" y="175"/>
                    <a:pt x="2168" y="157"/>
                    <a:pt x="2184" y="150"/>
                  </a:cubicBezTo>
                  <a:cubicBezTo>
                    <a:pt x="2213" y="137"/>
                    <a:pt x="2246" y="134"/>
                    <a:pt x="2274" y="120"/>
                  </a:cubicBezTo>
                  <a:cubicBezTo>
                    <a:pt x="2294" y="110"/>
                    <a:pt x="2314" y="100"/>
                    <a:pt x="2334" y="90"/>
                  </a:cubicBezTo>
                  <a:cubicBezTo>
                    <a:pt x="2410" y="103"/>
                    <a:pt x="2484" y="116"/>
                    <a:pt x="2559" y="135"/>
                  </a:cubicBezTo>
                  <a:cubicBezTo>
                    <a:pt x="2589" y="155"/>
                    <a:pt x="2624" y="170"/>
                    <a:pt x="2649" y="195"/>
                  </a:cubicBezTo>
                  <a:cubicBezTo>
                    <a:pt x="2664" y="210"/>
                    <a:pt x="2676" y="228"/>
                    <a:pt x="2694" y="240"/>
                  </a:cubicBezTo>
                  <a:cubicBezTo>
                    <a:pt x="2707" y="249"/>
                    <a:pt x="2725" y="248"/>
                    <a:pt x="2739" y="255"/>
                  </a:cubicBezTo>
                  <a:cubicBezTo>
                    <a:pt x="2755" y="263"/>
                    <a:pt x="2769" y="275"/>
                    <a:pt x="2784" y="285"/>
                  </a:cubicBezTo>
                  <a:cubicBezTo>
                    <a:pt x="2829" y="280"/>
                    <a:pt x="2876" y="283"/>
                    <a:pt x="2919" y="270"/>
                  </a:cubicBezTo>
                  <a:cubicBezTo>
                    <a:pt x="3006" y="244"/>
                    <a:pt x="3071" y="187"/>
                    <a:pt x="3159" y="165"/>
                  </a:cubicBezTo>
                  <a:cubicBezTo>
                    <a:pt x="3296" y="176"/>
                    <a:pt x="3345" y="182"/>
                    <a:pt x="3459" y="210"/>
                  </a:cubicBezTo>
                  <a:cubicBezTo>
                    <a:pt x="3650" y="197"/>
                    <a:pt x="3824" y="164"/>
                    <a:pt x="4014" y="150"/>
                  </a:cubicBezTo>
                  <a:cubicBezTo>
                    <a:pt x="4034" y="145"/>
                    <a:pt x="4054" y="141"/>
                    <a:pt x="4074" y="135"/>
                  </a:cubicBezTo>
                  <a:cubicBezTo>
                    <a:pt x="4089" y="131"/>
                    <a:pt x="4104" y="124"/>
                    <a:pt x="4119" y="120"/>
                  </a:cubicBezTo>
                  <a:cubicBezTo>
                    <a:pt x="4159" y="109"/>
                    <a:pt x="4239" y="90"/>
                    <a:pt x="4239" y="90"/>
                  </a:cubicBezTo>
                  <a:cubicBezTo>
                    <a:pt x="4396" y="121"/>
                    <a:pt x="4383" y="118"/>
                    <a:pt x="4599" y="105"/>
                  </a:cubicBezTo>
                  <a:cubicBezTo>
                    <a:pt x="4603" y="103"/>
                    <a:pt x="4687" y="57"/>
                    <a:pt x="4704" y="60"/>
                  </a:cubicBezTo>
                  <a:cubicBezTo>
                    <a:pt x="4722" y="63"/>
                    <a:pt x="4733" y="82"/>
                    <a:pt x="4749" y="90"/>
                  </a:cubicBezTo>
                  <a:cubicBezTo>
                    <a:pt x="4771" y="101"/>
                    <a:pt x="4835" y="115"/>
                    <a:pt x="4854" y="120"/>
                  </a:cubicBezTo>
                  <a:cubicBezTo>
                    <a:pt x="4924" y="115"/>
                    <a:pt x="4994" y="105"/>
                    <a:pt x="5064" y="105"/>
                  </a:cubicBezTo>
                  <a:cubicBezTo>
                    <a:pt x="5287" y="105"/>
                    <a:pt x="5067" y="140"/>
                    <a:pt x="5244" y="105"/>
                  </a:cubicBezTo>
                  <a:cubicBezTo>
                    <a:pt x="5312" y="60"/>
                    <a:pt x="5326" y="58"/>
                    <a:pt x="5409" y="75"/>
                  </a:cubicBezTo>
                  <a:cubicBezTo>
                    <a:pt x="5427" y="101"/>
                    <a:pt x="5441" y="142"/>
                    <a:pt x="5484" y="135"/>
                  </a:cubicBezTo>
                  <a:cubicBezTo>
                    <a:pt x="5502" y="132"/>
                    <a:pt x="5511" y="108"/>
                    <a:pt x="5529" y="105"/>
                  </a:cubicBezTo>
                  <a:cubicBezTo>
                    <a:pt x="5593" y="93"/>
                    <a:pt x="5659" y="95"/>
                    <a:pt x="5724" y="90"/>
                  </a:cubicBezTo>
                  <a:cubicBezTo>
                    <a:pt x="5739" y="80"/>
                    <a:pt x="5752" y="67"/>
                    <a:pt x="5769" y="60"/>
                  </a:cubicBezTo>
                  <a:cubicBezTo>
                    <a:pt x="5788" y="52"/>
                    <a:pt x="5811" y="55"/>
                    <a:pt x="5829" y="45"/>
                  </a:cubicBezTo>
                  <a:cubicBezTo>
                    <a:pt x="5847" y="34"/>
                    <a:pt x="5859" y="15"/>
                    <a:pt x="5874" y="0"/>
                  </a:cubicBezTo>
                  <a:cubicBezTo>
                    <a:pt x="5910" y="54"/>
                    <a:pt x="5922" y="132"/>
                    <a:pt x="5964" y="180"/>
                  </a:cubicBezTo>
                  <a:cubicBezTo>
                    <a:pt x="5974" y="192"/>
                    <a:pt x="5994" y="190"/>
                    <a:pt x="6009" y="195"/>
                  </a:cubicBezTo>
                  <a:cubicBezTo>
                    <a:pt x="6056" y="133"/>
                    <a:pt x="6070" y="88"/>
                    <a:pt x="6099" y="15"/>
                  </a:cubicBezTo>
                  <a:cubicBezTo>
                    <a:pt x="6118" y="44"/>
                    <a:pt x="6129" y="80"/>
                    <a:pt x="6174" y="75"/>
                  </a:cubicBezTo>
                  <a:cubicBezTo>
                    <a:pt x="6205" y="72"/>
                    <a:pt x="6264" y="45"/>
                    <a:pt x="6264" y="45"/>
                  </a:cubicBezTo>
                  <a:cubicBezTo>
                    <a:pt x="6336" y="57"/>
                    <a:pt x="6404" y="74"/>
                    <a:pt x="6474" y="90"/>
                  </a:cubicBezTo>
                  <a:cubicBezTo>
                    <a:pt x="6524" y="101"/>
                    <a:pt x="6574" y="110"/>
                    <a:pt x="6624" y="120"/>
                  </a:cubicBezTo>
                  <a:cubicBezTo>
                    <a:pt x="6649" y="125"/>
                    <a:pt x="6699" y="135"/>
                    <a:pt x="6699" y="135"/>
                  </a:cubicBezTo>
                  <a:cubicBezTo>
                    <a:pt x="6814" y="130"/>
                    <a:pt x="6929" y="120"/>
                    <a:pt x="7044" y="120"/>
                  </a:cubicBezTo>
                  <a:cubicBezTo>
                    <a:pt x="7090" y="120"/>
                    <a:pt x="7134" y="139"/>
                    <a:pt x="7179" y="150"/>
                  </a:cubicBezTo>
                  <a:cubicBezTo>
                    <a:pt x="7210" y="158"/>
                    <a:pt x="7269" y="180"/>
                    <a:pt x="7269" y="180"/>
                  </a:cubicBezTo>
                  <a:cubicBezTo>
                    <a:pt x="7338" y="249"/>
                    <a:pt x="7316" y="252"/>
                    <a:pt x="7404" y="240"/>
                  </a:cubicBezTo>
                  <a:cubicBezTo>
                    <a:pt x="7464" y="232"/>
                    <a:pt x="7524" y="229"/>
                    <a:pt x="7584" y="225"/>
                  </a:cubicBezTo>
                  <a:cubicBezTo>
                    <a:pt x="7674" y="219"/>
                    <a:pt x="7764" y="215"/>
                    <a:pt x="7854" y="210"/>
                  </a:cubicBezTo>
                  <a:cubicBezTo>
                    <a:pt x="7859" y="225"/>
                    <a:pt x="7865" y="240"/>
                    <a:pt x="7869" y="255"/>
                  </a:cubicBezTo>
                  <a:cubicBezTo>
                    <a:pt x="7875" y="275"/>
                    <a:pt x="7866" y="304"/>
                    <a:pt x="7884" y="315"/>
                  </a:cubicBezTo>
                  <a:cubicBezTo>
                    <a:pt x="7902" y="326"/>
                    <a:pt x="7924" y="305"/>
                    <a:pt x="7944" y="300"/>
                  </a:cubicBezTo>
                  <a:cubicBezTo>
                    <a:pt x="7954" y="285"/>
                    <a:pt x="7956" y="259"/>
                    <a:pt x="7974" y="255"/>
                  </a:cubicBezTo>
                  <a:cubicBezTo>
                    <a:pt x="8081" y="231"/>
                    <a:pt x="8057" y="271"/>
                    <a:pt x="8124" y="300"/>
                  </a:cubicBezTo>
                  <a:cubicBezTo>
                    <a:pt x="8187" y="327"/>
                    <a:pt x="8237" y="323"/>
                    <a:pt x="8289" y="375"/>
                  </a:cubicBezTo>
                </a:path>
              </a:pathLst>
            </a:custGeom>
            <a:noFill/>
            <a:ln w="28575">
              <a:solidFill>
                <a:srgbClr val="003366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69" name="WordArt 9"/>
            <p:cNvSpPr>
              <a:spLocks noChangeArrowheads="1" noChangeShapeType="1" noTextEdit="1"/>
            </p:cNvSpPr>
            <p:nvPr/>
          </p:nvSpPr>
          <p:spPr bwMode="auto">
            <a:xfrm>
              <a:off x="2421" y="3188"/>
              <a:ext cx="3600" cy="14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TopLeft"/>
                <a:lightRig rig="legacyNormal3" dir="r"/>
              </a:scene3d>
              <a:sp3d extrusionH="201600" prstMaterial="legacyMetal">
                <a:extrusionClr>
                  <a:srgbClr val="FFFFFF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atin typeface="Times New Roman"/>
                  <a:cs typeface="Times New Roman"/>
                </a:rPr>
                <a:t>Projektovanje</a:t>
              </a:r>
            </a:p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atin typeface="Times New Roman"/>
                  <a:cs typeface="Times New Roman"/>
                </a:rPr>
                <a:t>Softvera</a:t>
              </a:r>
            </a:p>
          </p:txBody>
        </p:sp>
        <p:sp>
          <p:nvSpPr>
            <p:cNvPr id="40970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7701" y="2824"/>
              <a:ext cx="2880" cy="1516"/>
            </a:xfrm>
            <a:prstGeom prst="rect">
              <a:avLst/>
            </a:prstGeom>
          </p:spPr>
          <p:txBody>
            <a:bodyPr wrap="none" fromWordArt="1">
              <a:prstTxWarp prst="textDoubleWave1">
                <a:avLst>
                  <a:gd name="adj1" fmla="val 6500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125724" dir="18900000" algn="ctr" rotWithShape="0">
                      <a:srgbClr val="000099"/>
                    </a:outerShdw>
                  </a:effectLst>
                  <a:latin typeface="Impact"/>
                </a:rPr>
                <a:t>Projektovanje</a:t>
              </a:r>
            </a:p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125724" dir="18900000" algn="ctr" rotWithShape="0">
                      <a:srgbClr val="000099"/>
                    </a:outerShdw>
                  </a:effectLst>
                  <a:latin typeface="Impact"/>
                </a:rPr>
                <a:t>Hardvera</a:t>
              </a:r>
            </a:p>
          </p:txBody>
        </p:sp>
        <p:sp>
          <p:nvSpPr>
            <p:cNvPr id="40971" name="AutoShape 11"/>
            <p:cNvSpPr>
              <a:spLocks noChangeArrowheads="1"/>
            </p:cNvSpPr>
            <p:nvPr/>
          </p:nvSpPr>
          <p:spPr bwMode="auto">
            <a:xfrm flipV="1">
              <a:off x="2541" y="4624"/>
              <a:ext cx="1080" cy="1920"/>
            </a:xfrm>
            <a:prstGeom prst="curvedRightArrow">
              <a:avLst>
                <a:gd name="adj1" fmla="val 30362"/>
                <a:gd name="adj2" fmla="val 58148"/>
                <a:gd name="adj3" fmla="val 2648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WordArt 12" descr="White marble"/>
            <p:cNvSpPr>
              <a:spLocks noChangeArrowheads="1" noChangeShapeType="1" noTextEdit="1"/>
            </p:cNvSpPr>
            <p:nvPr/>
          </p:nvSpPr>
          <p:spPr bwMode="auto">
            <a:xfrm>
              <a:off x="3381" y="10984"/>
              <a:ext cx="5205" cy="10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  <a:scene3d>
                <a:camera prst="legacyObliqueRight"/>
                <a:lightRig rig="legacyHarsh3" dir="t"/>
              </a:scene3d>
              <a:sp3d extrusionH="100000" prstMaterial="legacyMatte">
                <a:extrusionClr>
                  <a:srgbClr val="663300"/>
                </a:extrusionClr>
              </a:sp3d>
            </a:bodyPr>
            <a:lstStyle/>
            <a:p>
              <a:pPr algn="ctr"/>
              <a:r>
                <a:rPr lang="en-US" sz="3600" kern="10">
                  <a:ln w="9525">
                    <a:round/>
                    <a:headEnd/>
                    <a:tailEnd/>
                  </a:ln>
                  <a:blipFill dpi="0" rotWithShape="0">
                    <a:blip r:embed="rId4"/>
                    <a:srcRect/>
                    <a:tile tx="0" ty="0" sx="100000" sy="100000" flip="none" algn="tl"/>
                  </a:blipFill>
                  <a:latin typeface="Arial Black"/>
                </a:rPr>
                <a:t>Kako to radimo?</a:t>
              </a:r>
            </a:p>
          </p:txBody>
        </p:sp>
        <p:sp>
          <p:nvSpPr>
            <p:cNvPr id="40973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7821" y="8464"/>
              <a:ext cx="2880" cy="1516"/>
            </a:xfrm>
            <a:prstGeom prst="rect">
              <a:avLst/>
            </a:prstGeom>
          </p:spPr>
          <p:txBody>
            <a:bodyPr wrap="none" fromWordArt="1">
              <a:prstTxWarp prst="textDoubleWave1">
                <a:avLst>
                  <a:gd name="adj1" fmla="val 6500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125724" dir="18900000" algn="ctr" rotWithShape="0">
                      <a:srgbClr val="000099"/>
                    </a:outerShdw>
                  </a:effectLst>
                  <a:latin typeface="Impact"/>
                </a:rPr>
                <a:t>Zajednički dizajn</a:t>
              </a:r>
            </a:p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125724" dir="18900000" algn="ctr" rotWithShape="0">
                      <a:srgbClr val="000099"/>
                    </a:outerShdw>
                  </a:effectLst>
                  <a:latin typeface="Impact"/>
                </a:rPr>
                <a:t>Hardvera   i  Softvera</a:t>
              </a:r>
            </a:p>
          </p:txBody>
        </p:sp>
        <p:sp>
          <p:nvSpPr>
            <p:cNvPr id="40974" name="AutoShape 14"/>
            <p:cNvSpPr>
              <a:spLocks noChangeArrowheads="1"/>
            </p:cNvSpPr>
            <p:nvPr/>
          </p:nvSpPr>
          <p:spPr bwMode="auto">
            <a:xfrm>
              <a:off x="6741" y="9784"/>
              <a:ext cx="1440" cy="840"/>
            </a:xfrm>
            <a:prstGeom prst="curvedUpArrow">
              <a:avLst>
                <a:gd name="adj1" fmla="val 34286"/>
                <a:gd name="adj2" fmla="val 68571"/>
                <a:gd name="adj3" fmla="val 33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75" name="AutoShape 15"/>
            <p:cNvSpPr>
              <a:spLocks noChangeArrowheads="1"/>
            </p:cNvSpPr>
            <p:nvPr/>
          </p:nvSpPr>
          <p:spPr bwMode="auto">
            <a:xfrm rot="2265552" flipH="1" flipV="1">
              <a:off x="7821" y="4504"/>
              <a:ext cx="1800" cy="1800"/>
            </a:xfrm>
            <a:prstGeom prst="curvedRightArrow">
              <a:avLst>
                <a:gd name="adj1" fmla="val 17079"/>
                <a:gd name="adj2" fmla="val 32708"/>
                <a:gd name="adj3" fmla="val 2648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16013" y="404813"/>
            <a:ext cx="7086600" cy="519112"/>
          </a:xfrm>
          <a:noFill/>
        </p:spPr>
        <p:txBody>
          <a:bodyPr/>
          <a:lstStyle/>
          <a:p>
            <a:pPr eaLnBrk="1" hangingPunct="1"/>
            <a:r>
              <a:rPr lang="en-US" sz="2800" smtClean="0"/>
              <a:t>Osnovi Softverskog in</a:t>
            </a:r>
            <a:r>
              <a:rPr lang="sr-Latn-CS" sz="2800" smtClean="0"/>
              <a:t>ž</a:t>
            </a:r>
            <a:r>
              <a:rPr lang="en-US" sz="2800" smtClean="0"/>
              <a:t>enjerstva</a:t>
            </a:r>
            <a:r>
              <a:rPr lang="sr-Latn-CS" sz="2800" smtClean="0"/>
              <a:t> - 0</a:t>
            </a:r>
            <a:endParaRPr lang="en-US" sz="2800" smtClean="0"/>
          </a:p>
        </p:txBody>
      </p:sp>
      <p:pic>
        <p:nvPicPr>
          <p:cNvPr id="41987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638" y="4652963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WordArt 14"/>
          <p:cNvSpPr>
            <a:spLocks noChangeArrowheads="1" noChangeShapeType="1" noTextEdit="1"/>
          </p:cNvSpPr>
          <p:nvPr/>
        </p:nvSpPr>
        <p:spPr bwMode="auto">
          <a:xfrm>
            <a:off x="971550" y="2349500"/>
            <a:ext cx="7200900" cy="1500188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pl-PL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I   najduži  put  počinje  prvim   korakom</a:t>
            </a:r>
            <a:endParaRPr lang="en-US" sz="3600" kern="10" spc="-360">
              <a:ln w="12700">
                <a:solidFill>
                  <a:srgbClr val="000099"/>
                </a:solidFill>
                <a:round/>
                <a:headEnd/>
                <a:tailEnd/>
              </a:ln>
              <a:solidFill>
                <a:srgbClr val="33CCFF"/>
              </a:solidFill>
              <a:effectLst>
                <a:outerShdw dist="125724" dir="18900000" algn="ctr" rotWithShape="0">
                  <a:srgbClr val="000099"/>
                </a:outerShdw>
              </a:effectLst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404813"/>
            <a:ext cx="7086600" cy="519112"/>
          </a:xfrm>
          <a:noFill/>
        </p:spPr>
        <p:txBody>
          <a:bodyPr/>
          <a:lstStyle/>
          <a:p>
            <a:pPr eaLnBrk="1" hangingPunct="1"/>
            <a:r>
              <a:rPr lang="en-US" sz="2800" smtClean="0"/>
              <a:t>Osnovi Softverskog in</a:t>
            </a:r>
            <a:r>
              <a:rPr lang="sr-Latn-CS" sz="2800" smtClean="0"/>
              <a:t>ž</a:t>
            </a:r>
            <a:r>
              <a:rPr lang="en-US" sz="2800" smtClean="0"/>
              <a:t>enjerstva</a:t>
            </a:r>
            <a:r>
              <a:rPr lang="sr-Latn-CS" sz="2800" smtClean="0"/>
              <a:t> - 0</a:t>
            </a:r>
            <a:endParaRPr lang="en-US" sz="280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8325" y="592455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21"/>
          <p:cNvSpPr>
            <a:spLocks noChangeArrowheads="1"/>
          </p:cNvSpPr>
          <p:nvPr/>
        </p:nvSpPr>
        <p:spPr bwMode="auto">
          <a:xfrm>
            <a:off x="0" y="1730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3013" name="Group 5"/>
          <p:cNvGrpSpPr>
            <a:grpSpLocks noChangeAspect="1"/>
          </p:cNvGrpSpPr>
          <p:nvPr/>
        </p:nvGrpSpPr>
        <p:grpSpPr bwMode="auto">
          <a:xfrm>
            <a:off x="1476375" y="1268413"/>
            <a:ext cx="6119813" cy="4546600"/>
            <a:chOff x="3020" y="5306"/>
            <a:chExt cx="6859" cy="5121"/>
          </a:xfrm>
        </p:grpSpPr>
        <p:sp>
          <p:nvSpPr>
            <p:cNvPr id="43016" name="AutoShape 20"/>
            <p:cNvSpPr>
              <a:spLocks noChangeAspect="1" noChangeArrowheads="1" noTextEdit="1"/>
            </p:cNvSpPr>
            <p:nvPr/>
          </p:nvSpPr>
          <p:spPr bwMode="auto">
            <a:xfrm>
              <a:off x="3020" y="5306"/>
              <a:ext cx="6859" cy="5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7" name="Oval 19"/>
            <p:cNvSpPr>
              <a:spLocks noChangeArrowheads="1"/>
            </p:cNvSpPr>
            <p:nvPr/>
          </p:nvSpPr>
          <p:spPr bwMode="auto">
            <a:xfrm>
              <a:off x="5737" y="7301"/>
              <a:ext cx="1700" cy="1708"/>
            </a:xfrm>
            <a:prstGeom prst="ellipse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185E1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18" name="Rectangle 18"/>
            <p:cNvSpPr>
              <a:spLocks noChangeArrowheads="1"/>
            </p:cNvSpPr>
            <p:nvPr/>
          </p:nvSpPr>
          <p:spPr bwMode="auto">
            <a:xfrm>
              <a:off x="5649" y="9900"/>
              <a:ext cx="1885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3" rIns="83535" bIns="41033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sr-Latn-CS" sz="1600" b="1" i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Etika</a:t>
              </a:r>
              <a:endParaRPr lang="sr-Latn-CS" sz="1800" i="0">
                <a:latin typeface="Arial" pitchFamily="34" charset="0"/>
                <a:ea typeface="Times New Roman" pitchFamily="18" charset="0"/>
                <a:cs typeface="Arial Narrow" pitchFamily="34" charset="0"/>
              </a:endParaRPr>
            </a:p>
          </p:txBody>
        </p:sp>
        <p:sp>
          <p:nvSpPr>
            <p:cNvPr id="43019" name="Line 17"/>
            <p:cNvSpPr>
              <a:spLocks noChangeShapeType="1"/>
            </p:cNvSpPr>
            <p:nvPr/>
          </p:nvSpPr>
          <p:spPr bwMode="auto">
            <a:xfrm flipV="1">
              <a:off x="4620" y="8292"/>
              <a:ext cx="1086" cy="57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20" name="Line 16"/>
            <p:cNvSpPr>
              <a:spLocks noChangeShapeType="1"/>
            </p:cNvSpPr>
            <p:nvPr/>
          </p:nvSpPr>
          <p:spPr bwMode="auto">
            <a:xfrm flipH="1" flipV="1">
              <a:off x="7364" y="8522"/>
              <a:ext cx="915" cy="34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21" name="Rectangle 15"/>
            <p:cNvSpPr>
              <a:spLocks noChangeArrowheads="1"/>
            </p:cNvSpPr>
            <p:nvPr/>
          </p:nvSpPr>
          <p:spPr bwMode="auto">
            <a:xfrm>
              <a:off x="7479" y="9096"/>
              <a:ext cx="2172" cy="9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3" rIns="83535" bIns="41033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sr-Latn-CS" sz="1700" b="1" i="0" dirty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  </a:t>
              </a:r>
              <a:r>
                <a:rPr lang="sr-Latn-CS" sz="1600" b="1" i="0" dirty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Univerzitetsko </a:t>
              </a:r>
              <a:r>
                <a:rPr lang="sr-Latn-CS" sz="1600" b="1" i="0" dirty="0" smtClean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obrazovanje</a:t>
              </a:r>
              <a:endParaRPr lang="en-US" sz="1200" i="0" dirty="0">
                <a:ea typeface="Times New Roman" pitchFamily="18" charset="0"/>
                <a:cs typeface="Arial Narrow" pitchFamily="34" charset="0"/>
              </a:endParaRPr>
            </a:p>
          </p:txBody>
        </p:sp>
        <p:sp>
          <p:nvSpPr>
            <p:cNvPr id="43022" name="Line 14"/>
            <p:cNvSpPr>
              <a:spLocks noChangeShapeType="1"/>
            </p:cNvSpPr>
            <p:nvPr/>
          </p:nvSpPr>
          <p:spPr bwMode="auto">
            <a:xfrm flipH="1" flipV="1">
              <a:off x="6564" y="8981"/>
              <a:ext cx="1" cy="91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23" name="Rectangle 13" descr="50%"/>
            <p:cNvSpPr>
              <a:spLocks noChangeArrowheads="1"/>
            </p:cNvSpPr>
            <p:nvPr/>
          </p:nvSpPr>
          <p:spPr bwMode="auto">
            <a:xfrm>
              <a:off x="5445" y="5306"/>
              <a:ext cx="2377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3" rIns="83535" bIns="41033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sr-Latn-CS" sz="1600" b="1" i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Formalni modeli</a:t>
              </a:r>
              <a:endParaRPr lang="sr-Latn-CS" sz="1800" i="0">
                <a:latin typeface="Arial" pitchFamily="34" charset="0"/>
                <a:ea typeface="Times New Roman" pitchFamily="18" charset="0"/>
                <a:cs typeface="Arial Narrow" pitchFamily="34" charset="0"/>
              </a:endParaRPr>
            </a:p>
          </p:txBody>
        </p:sp>
        <p:sp>
          <p:nvSpPr>
            <p:cNvPr id="43024" name="Line 12"/>
            <p:cNvSpPr>
              <a:spLocks noChangeShapeType="1"/>
            </p:cNvSpPr>
            <p:nvPr/>
          </p:nvSpPr>
          <p:spPr bwMode="auto">
            <a:xfrm>
              <a:off x="6564" y="5880"/>
              <a:ext cx="1" cy="1378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25" name="Rectangle 11" descr="50%"/>
            <p:cNvSpPr>
              <a:spLocks noChangeArrowheads="1"/>
            </p:cNvSpPr>
            <p:nvPr/>
          </p:nvSpPr>
          <p:spPr bwMode="auto">
            <a:xfrm>
              <a:off x="3020" y="5800"/>
              <a:ext cx="2973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3" rIns="83535" bIns="41033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sr-Latn-CS" sz="1600" b="1" i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Upravljanje procesom</a:t>
              </a:r>
              <a:endParaRPr lang="sr-Latn-CS" sz="1800" i="0">
                <a:latin typeface="Arial" pitchFamily="34" charset="0"/>
                <a:ea typeface="Times New Roman" pitchFamily="18" charset="0"/>
                <a:cs typeface="Arial Narrow" pitchFamily="34" charset="0"/>
              </a:endParaRPr>
            </a:p>
          </p:txBody>
        </p:sp>
        <p:sp>
          <p:nvSpPr>
            <p:cNvPr id="43026" name="Rectangle 10" descr="50%"/>
            <p:cNvSpPr>
              <a:spLocks noChangeArrowheads="1"/>
            </p:cNvSpPr>
            <p:nvPr/>
          </p:nvSpPr>
          <p:spPr bwMode="auto">
            <a:xfrm>
              <a:off x="6907" y="5765"/>
              <a:ext cx="2858" cy="1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3" rIns="83535" bIns="41033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sr-Latn-CS" sz="1600" b="1" i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Proces inženjerstva</a:t>
              </a:r>
              <a:endParaRPr lang="en-US" sz="1200" i="0">
                <a:ea typeface="Times New Roman" pitchFamily="18" charset="0"/>
                <a:cs typeface="Arial Narrow" pitchFamily="34" charset="0"/>
              </a:endParaRPr>
            </a:p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sr-Latn-CS" sz="1600" b="1" i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softvera</a:t>
              </a:r>
              <a:endParaRPr lang="sr-Latn-CS" sz="1800" i="0">
                <a:latin typeface="Arial" pitchFamily="34" charset="0"/>
                <a:ea typeface="Times New Roman" pitchFamily="18" charset="0"/>
                <a:cs typeface="Arial Narrow" pitchFamily="34" charset="0"/>
              </a:endParaRPr>
            </a:p>
          </p:txBody>
        </p:sp>
        <p:sp>
          <p:nvSpPr>
            <p:cNvPr id="43027" name="Line 9"/>
            <p:cNvSpPr>
              <a:spLocks noChangeShapeType="1"/>
            </p:cNvSpPr>
            <p:nvPr/>
          </p:nvSpPr>
          <p:spPr bwMode="auto">
            <a:xfrm>
              <a:off x="4049" y="6454"/>
              <a:ext cx="1829" cy="1149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28" name="Line 8"/>
            <p:cNvSpPr>
              <a:spLocks noChangeShapeType="1"/>
            </p:cNvSpPr>
            <p:nvPr/>
          </p:nvSpPr>
          <p:spPr bwMode="auto">
            <a:xfrm flipH="1">
              <a:off x="7250" y="6684"/>
              <a:ext cx="1143" cy="883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3029" name="Rectangle 7" descr="50%"/>
            <p:cNvSpPr>
              <a:spLocks noChangeArrowheads="1"/>
            </p:cNvSpPr>
            <p:nvPr/>
          </p:nvSpPr>
          <p:spPr bwMode="auto">
            <a:xfrm>
              <a:off x="3020" y="8751"/>
              <a:ext cx="1486" cy="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3" rIns="83535" bIns="41033"/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sr-Latn-CS" sz="1600" b="1" i="0">
                  <a:solidFill>
                    <a:srgbClr val="000000"/>
                  </a:solidFill>
                  <a:latin typeface="TimesRoman" charset="0"/>
                  <a:ea typeface="Times New Roman" pitchFamily="18" charset="0"/>
                  <a:cs typeface="Arial Narrow" pitchFamily="34" charset="0"/>
                </a:rPr>
                <a:t>Alati</a:t>
              </a:r>
              <a:endParaRPr lang="sr-Latn-CS" sz="1800" i="0">
                <a:latin typeface="Arial" pitchFamily="34" charset="0"/>
                <a:ea typeface="Times New Roman" pitchFamily="18" charset="0"/>
                <a:cs typeface="Arial Narrow" pitchFamily="34" charset="0"/>
              </a:endParaRPr>
            </a:p>
          </p:txBody>
        </p:sp>
        <p:sp>
          <p:nvSpPr>
            <p:cNvPr id="553990" name="Text Box 6"/>
            <p:cNvSpPr txBox="1">
              <a:spLocks noChangeArrowheads="1"/>
            </p:cNvSpPr>
            <p:nvPr/>
          </p:nvSpPr>
          <p:spPr bwMode="auto">
            <a:xfrm>
              <a:off x="6107" y="7833"/>
              <a:ext cx="1041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8300" tIns="40716" rIns="78300" bIns="40716"/>
            <a:lstStyle/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sr-Latn-C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Times New Roman" pitchFamily="18" charset="0"/>
                </a:rPr>
                <a:t>Pristup</a:t>
              </a:r>
              <a:endParaRPr lang="en-US" sz="1200">
                <a:cs typeface="Times New Roman" pitchFamily="18" charset="0"/>
              </a:endParaRPr>
            </a:p>
            <a:p>
              <a:pPr algn="ctr" eaLnBrk="0" hangingPunct="0">
                <a:spcBef>
                  <a:spcPct val="0"/>
                </a:spcBef>
                <a:buFontTx/>
                <a:buNone/>
                <a:defRPr/>
              </a:pPr>
              <a:r>
                <a:rPr lang="sr-Latn-CS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Times New Roman" pitchFamily="18" charset="0"/>
                </a:rPr>
                <a:t>SE</a:t>
              </a:r>
              <a:endParaRPr lang="sr-Latn-CS" sz="1800" i="0">
                <a:latin typeface="Arial" pitchFamily="34" charset="0"/>
              </a:endParaRPr>
            </a:p>
          </p:txBody>
        </p:sp>
      </p:grpSp>
      <p:sp>
        <p:nvSpPr>
          <p:cNvPr id="43014" name="Rectangle 29"/>
          <p:cNvSpPr>
            <a:spLocks noChangeArrowheads="1"/>
          </p:cNvSpPr>
          <p:nvPr/>
        </p:nvSpPr>
        <p:spPr bwMode="auto">
          <a:xfrm>
            <a:off x="0" y="5127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i="0">
              <a:latin typeface="Arial" pitchFamily="34" charset="0"/>
            </a:endParaRPr>
          </a:p>
        </p:txBody>
      </p:sp>
      <p:sp>
        <p:nvSpPr>
          <p:cNvPr id="43015" name="Text Box 30"/>
          <p:cNvSpPr txBox="1">
            <a:spLocks noChangeArrowheads="1"/>
          </p:cNvSpPr>
          <p:nvPr/>
        </p:nvSpPr>
        <p:spPr bwMode="auto">
          <a:xfrm>
            <a:off x="1116013" y="6021388"/>
            <a:ext cx="7007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77825" indent="-377825">
              <a:buFontTx/>
              <a:buNone/>
            </a:pPr>
            <a:r>
              <a:rPr lang="en-US" sz="2000" b="1"/>
              <a:t>Osnovi na kojima se mogu graditi pristupi u inženjerstvu softvera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863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1476375" y="260350"/>
            <a:ext cx="6248400" cy="762000"/>
          </a:xfrm>
          <a:noFill/>
        </p:spPr>
        <p:txBody>
          <a:bodyPr/>
          <a:lstStyle/>
          <a:p>
            <a:pPr eaLnBrk="1" hangingPunct="1"/>
            <a:r>
              <a:rPr lang="sr-Latn-RS" dirty="0" smtClean="0"/>
              <a:t>Praktični</a:t>
            </a:r>
            <a:r>
              <a:rPr lang="en-US" dirty="0" smtClean="0"/>
              <a:t> </a:t>
            </a:r>
            <a:r>
              <a:rPr lang="en-US" dirty="0" err="1" smtClean="0"/>
              <a:t>deo</a:t>
            </a:r>
            <a:r>
              <a:rPr lang="en-US" dirty="0" smtClean="0"/>
              <a:t>: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468313" y="1282700"/>
            <a:ext cx="8280400" cy="430887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 algn="just">
              <a:buFontTx/>
              <a:buAutoNum type="arabicPeriod"/>
              <a:defRPr/>
            </a:pPr>
            <a:endParaRPr lang="en-US" sz="2200" b="1" i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260350"/>
            <a:ext cx="7086600" cy="519113"/>
          </a:xfrm>
          <a:noFill/>
        </p:spPr>
        <p:txBody>
          <a:bodyPr/>
          <a:lstStyle/>
          <a:p>
            <a:pPr eaLnBrk="1" hangingPunct="1"/>
            <a:r>
              <a:rPr lang="en-US" sz="2800" smtClean="0"/>
              <a:t>Osnovi Softverskog in</a:t>
            </a:r>
            <a:r>
              <a:rPr lang="sr-Latn-CS" sz="2800" smtClean="0"/>
              <a:t>ž</a:t>
            </a:r>
            <a:r>
              <a:rPr lang="en-US" sz="2800" smtClean="0"/>
              <a:t>enjerstva</a:t>
            </a:r>
            <a:r>
              <a:rPr lang="sr-Latn-CS" sz="2800" smtClean="0"/>
              <a:t> - 0</a:t>
            </a:r>
            <a:endParaRPr lang="en-US" sz="2800" smtClean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8325" y="592455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1730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037" name="Rectangle 21"/>
          <p:cNvSpPr>
            <a:spLocks noChangeArrowheads="1"/>
          </p:cNvSpPr>
          <p:nvPr/>
        </p:nvSpPr>
        <p:spPr bwMode="auto">
          <a:xfrm>
            <a:off x="0" y="5127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i="0">
              <a:latin typeface="Arial" pitchFamily="34" charset="0"/>
            </a:endParaRPr>
          </a:p>
        </p:txBody>
      </p:sp>
      <p:sp>
        <p:nvSpPr>
          <p:cNvPr id="44038" name="Text Box 22"/>
          <p:cNvSpPr txBox="1">
            <a:spLocks noChangeArrowheads="1"/>
          </p:cNvSpPr>
          <p:nvPr/>
        </p:nvSpPr>
        <p:spPr bwMode="auto">
          <a:xfrm>
            <a:off x="3276600" y="6021388"/>
            <a:ext cx="2646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77825" indent="-377825">
              <a:buFontTx/>
              <a:buNone/>
            </a:pPr>
            <a:r>
              <a:rPr lang="sr-Latn-CS" sz="2000" b="1"/>
              <a:t>Elementi zrele profesije</a:t>
            </a:r>
            <a:endParaRPr lang="en-US" sz="2000" b="1"/>
          </a:p>
        </p:txBody>
      </p:sp>
      <p:grpSp>
        <p:nvGrpSpPr>
          <p:cNvPr id="44039" name="Group 23"/>
          <p:cNvGrpSpPr>
            <a:grpSpLocks noChangeAspect="1"/>
          </p:cNvGrpSpPr>
          <p:nvPr/>
        </p:nvGrpSpPr>
        <p:grpSpPr bwMode="auto">
          <a:xfrm>
            <a:off x="611188" y="974725"/>
            <a:ext cx="7561262" cy="5256213"/>
            <a:chOff x="2334" y="11171"/>
            <a:chExt cx="9068" cy="6329"/>
          </a:xfrm>
        </p:grpSpPr>
        <p:sp>
          <p:nvSpPr>
            <p:cNvPr id="44040" name="AutoShape 24"/>
            <p:cNvSpPr>
              <a:spLocks noChangeAspect="1" noChangeArrowheads="1"/>
            </p:cNvSpPr>
            <p:nvPr/>
          </p:nvSpPr>
          <p:spPr bwMode="auto">
            <a:xfrm>
              <a:off x="2334" y="11171"/>
              <a:ext cx="9068" cy="6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41" name="Rectangle 25"/>
            <p:cNvSpPr>
              <a:spLocks noChangeArrowheads="1"/>
            </p:cNvSpPr>
            <p:nvPr/>
          </p:nvSpPr>
          <p:spPr bwMode="auto">
            <a:xfrm>
              <a:off x="2655" y="11594"/>
              <a:ext cx="2779" cy="950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2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Inicijalno profesionalno obrazovanje</a:t>
              </a:r>
              <a:endParaRPr lang="en-US"/>
            </a:p>
          </p:txBody>
        </p:sp>
        <p:sp>
          <p:nvSpPr>
            <p:cNvPr id="44042" name="Rectangle 26"/>
            <p:cNvSpPr>
              <a:spLocks noChangeArrowheads="1"/>
            </p:cNvSpPr>
            <p:nvPr/>
          </p:nvSpPr>
          <p:spPr bwMode="auto">
            <a:xfrm>
              <a:off x="6534" y="15692"/>
              <a:ext cx="2800" cy="803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1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Razvoj profesije</a:t>
              </a:r>
              <a:endParaRPr lang="en-US"/>
            </a:p>
          </p:txBody>
        </p:sp>
        <p:sp>
          <p:nvSpPr>
            <p:cNvPr id="44043" name="Rectangle 27"/>
            <p:cNvSpPr>
              <a:spLocks noChangeArrowheads="1"/>
            </p:cNvSpPr>
            <p:nvPr/>
          </p:nvSpPr>
          <p:spPr bwMode="auto">
            <a:xfrm>
              <a:off x="6434" y="11673"/>
              <a:ext cx="2800" cy="70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100" b="1" i="0">
                  <a:solidFill>
                    <a:srgbClr val="000000"/>
                  </a:solidFill>
                  <a:latin typeface="Century Gothic" pitchFamily="34" charset="0"/>
                  <a:ea typeface="MS Mincho" pitchFamily="49" charset="-128"/>
                </a:rPr>
                <a:t>Akreditacija</a:t>
              </a:r>
              <a:endParaRPr lang="en-US"/>
            </a:p>
          </p:txBody>
        </p:sp>
        <p:sp>
          <p:nvSpPr>
            <p:cNvPr id="44044" name="Rectangle 28"/>
            <p:cNvSpPr>
              <a:spLocks noChangeArrowheads="1"/>
            </p:cNvSpPr>
            <p:nvPr/>
          </p:nvSpPr>
          <p:spPr bwMode="auto">
            <a:xfrm>
              <a:off x="6534" y="14687"/>
              <a:ext cx="2800" cy="80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1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Etički kodeks</a:t>
              </a:r>
              <a:endParaRPr lang="en-US"/>
            </a:p>
          </p:txBody>
        </p:sp>
        <p:sp>
          <p:nvSpPr>
            <p:cNvPr id="44045" name="Rectangle 29"/>
            <p:cNvSpPr>
              <a:spLocks noChangeArrowheads="1"/>
            </p:cNvSpPr>
            <p:nvPr/>
          </p:nvSpPr>
          <p:spPr bwMode="auto">
            <a:xfrm>
              <a:off x="9434" y="13482"/>
              <a:ext cx="1830" cy="803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1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Strukovna udruženja</a:t>
              </a:r>
              <a:endParaRPr lang="en-US"/>
            </a:p>
          </p:txBody>
        </p:sp>
        <p:sp>
          <p:nvSpPr>
            <p:cNvPr id="44046" name="Rectangle 30"/>
            <p:cNvSpPr>
              <a:spLocks noChangeArrowheads="1"/>
            </p:cNvSpPr>
            <p:nvPr/>
          </p:nvSpPr>
          <p:spPr bwMode="auto">
            <a:xfrm>
              <a:off x="2334" y="14084"/>
              <a:ext cx="3500" cy="1005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Ctr="1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100" b="1" i="0">
                  <a:solidFill>
                    <a:srgbClr val="FFFFFF"/>
                  </a:solidFill>
                  <a:latin typeface="Arial" pitchFamily="34" charset="0"/>
                  <a:ea typeface="MS Mincho" pitchFamily="49" charset="-128"/>
                </a:rPr>
                <a:t>Vrednovanje</a:t>
              </a:r>
              <a:endParaRPr lang="en-US"/>
            </a:p>
          </p:txBody>
        </p:sp>
        <p:sp>
          <p:nvSpPr>
            <p:cNvPr id="44047" name="Rectangle 31"/>
            <p:cNvSpPr>
              <a:spLocks noChangeArrowheads="1"/>
            </p:cNvSpPr>
            <p:nvPr/>
          </p:nvSpPr>
          <p:spPr bwMode="auto">
            <a:xfrm>
              <a:off x="2434" y="14587"/>
              <a:ext cx="1415" cy="40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2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Licenca</a:t>
              </a:r>
              <a:endParaRPr lang="en-US"/>
            </a:p>
          </p:txBody>
        </p:sp>
        <p:sp>
          <p:nvSpPr>
            <p:cNvPr id="44048" name="Rectangle 32"/>
            <p:cNvSpPr>
              <a:spLocks noChangeArrowheads="1"/>
            </p:cNvSpPr>
            <p:nvPr/>
          </p:nvSpPr>
          <p:spPr bwMode="auto">
            <a:xfrm>
              <a:off x="3934" y="14587"/>
              <a:ext cx="1844" cy="40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2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Sertifika</a:t>
              </a:r>
              <a:r>
                <a:rPr lang="sr-Latn-CS" altLang="ja-JP" sz="1200" b="1" i="0">
                  <a:solidFill>
                    <a:srgbClr val="000000"/>
                  </a:solidFill>
                  <a:latin typeface="Century Gothic" pitchFamily="34" charset="0"/>
                  <a:ea typeface="MS Mincho" pitchFamily="49" charset="-128"/>
                </a:rPr>
                <a:t>t</a:t>
              </a:r>
              <a:endParaRPr lang="en-US"/>
            </a:p>
          </p:txBody>
        </p:sp>
        <p:sp>
          <p:nvSpPr>
            <p:cNvPr id="44049" name="AutoShape 33"/>
            <p:cNvSpPr>
              <a:spLocks noChangeArrowheads="1"/>
            </p:cNvSpPr>
            <p:nvPr/>
          </p:nvSpPr>
          <p:spPr bwMode="auto">
            <a:xfrm>
              <a:off x="2734" y="15390"/>
              <a:ext cx="2073" cy="1992"/>
            </a:xfrm>
            <a:prstGeom prst="star16">
              <a:avLst>
                <a:gd name="adj" fmla="val 37500"/>
              </a:avLst>
            </a:prstGeom>
            <a:solidFill>
              <a:srgbClr val="FFFF00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endParaRPr lang="sr-Latn-CS" altLang="ja-JP" sz="600" b="1" i="0">
                <a:solidFill>
                  <a:srgbClr val="000000"/>
                </a:solidFill>
                <a:latin typeface="Century Gothic" pitchFamily="34" charset="0"/>
                <a:ea typeface="MS Mincho" pitchFamily="49" charset="-128"/>
              </a:endParaRPr>
            </a:p>
            <a:p>
              <a:pPr marL="377825" indent="-377825" algn="ctr">
                <a:buFontTx/>
                <a:buAutoNum type="arabicPeriod"/>
              </a:pPr>
              <a:r>
                <a:rPr lang="sr-Latn-CS" altLang="ja-JP" sz="600" i="0">
                  <a:solidFill>
                    <a:srgbClr val="000000"/>
                  </a:solidFill>
                  <a:latin typeface="Century Gothic" pitchFamily="34" charset="0"/>
                  <a:ea typeface="MS Mincho" pitchFamily="49" charset="-128"/>
                </a:rPr>
                <a:t>Profesionalni</a:t>
              </a:r>
              <a:br>
                <a:rPr lang="sr-Latn-CS" altLang="ja-JP" sz="600" i="0">
                  <a:solidFill>
                    <a:srgbClr val="000000"/>
                  </a:solidFill>
                  <a:latin typeface="Century Gothic" pitchFamily="34" charset="0"/>
                  <a:ea typeface="MS Mincho" pitchFamily="49" charset="-128"/>
                </a:rPr>
              </a:br>
              <a:r>
                <a:rPr lang="sr-Latn-CS" altLang="ja-JP" sz="600" i="0">
                  <a:solidFill>
                    <a:srgbClr val="000000"/>
                  </a:solidFill>
                  <a:latin typeface="Century Gothic" pitchFamily="34" charset="0"/>
                  <a:ea typeface="MS Mincho" pitchFamily="49" charset="-128"/>
                </a:rPr>
                <a:t> status</a:t>
              </a:r>
              <a:endParaRPr lang="en-US"/>
            </a:p>
          </p:txBody>
        </p:sp>
        <p:cxnSp>
          <p:nvCxnSpPr>
            <p:cNvPr id="44050" name="AutoShape 34"/>
            <p:cNvCxnSpPr>
              <a:cxnSpLocks noChangeShapeType="1"/>
              <a:stCxn id="44041" idx="2"/>
              <a:endCxn id="44051" idx="0"/>
            </p:cNvCxnSpPr>
            <p:nvPr/>
          </p:nvCxnSpPr>
          <p:spPr bwMode="auto">
            <a:xfrm>
              <a:off x="4044" y="12570"/>
              <a:ext cx="11" cy="234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44051" name="Rectangle 35"/>
            <p:cNvSpPr>
              <a:spLocks noChangeArrowheads="1"/>
            </p:cNvSpPr>
            <p:nvPr/>
          </p:nvSpPr>
          <p:spPr bwMode="auto">
            <a:xfrm>
              <a:off x="2655" y="12829"/>
              <a:ext cx="2800" cy="803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66751" tIns="33376" rIns="66751" bIns="33376" anchor="ctr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11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Razvoj veština</a:t>
              </a:r>
              <a:endParaRPr lang="en-US"/>
            </a:p>
          </p:txBody>
        </p:sp>
        <p:cxnSp>
          <p:nvCxnSpPr>
            <p:cNvPr id="44052" name="AutoShape 36"/>
            <p:cNvCxnSpPr>
              <a:cxnSpLocks noChangeShapeType="1"/>
            </p:cNvCxnSpPr>
            <p:nvPr/>
          </p:nvCxnSpPr>
          <p:spPr bwMode="auto">
            <a:xfrm>
              <a:off x="4072" y="13683"/>
              <a:ext cx="0" cy="401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053" name="AutoShape 37"/>
            <p:cNvCxnSpPr>
              <a:cxnSpLocks noChangeShapeType="1"/>
              <a:stCxn id="44043" idx="1"/>
              <a:endCxn id="44041" idx="3"/>
            </p:cNvCxnSpPr>
            <p:nvPr/>
          </p:nvCxnSpPr>
          <p:spPr bwMode="auto">
            <a:xfrm flipH="1">
              <a:off x="5460" y="12026"/>
              <a:ext cx="949" cy="4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054" name="AutoShape 38"/>
            <p:cNvCxnSpPr>
              <a:cxnSpLocks noChangeShapeType="1"/>
            </p:cNvCxnSpPr>
            <p:nvPr/>
          </p:nvCxnSpPr>
          <p:spPr bwMode="auto">
            <a:xfrm>
              <a:off x="3934" y="15089"/>
              <a:ext cx="0" cy="40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055" name="AutoShape 39"/>
            <p:cNvCxnSpPr>
              <a:cxnSpLocks noChangeShapeType="1"/>
              <a:stCxn id="44044" idx="1"/>
              <a:endCxn id="44049" idx="3"/>
            </p:cNvCxnSpPr>
            <p:nvPr/>
          </p:nvCxnSpPr>
          <p:spPr bwMode="auto">
            <a:xfrm flipH="1">
              <a:off x="4832" y="15089"/>
              <a:ext cx="1676" cy="1297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056" name="AutoShape 40"/>
            <p:cNvCxnSpPr>
              <a:cxnSpLocks noChangeShapeType="1"/>
              <a:stCxn id="44042" idx="1"/>
              <a:endCxn id="44049" idx="3"/>
            </p:cNvCxnSpPr>
            <p:nvPr/>
          </p:nvCxnSpPr>
          <p:spPr bwMode="auto">
            <a:xfrm flipH="1">
              <a:off x="4832" y="16093"/>
              <a:ext cx="1676" cy="29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4057" name="AutoShape 41"/>
            <p:cNvCxnSpPr>
              <a:cxnSpLocks noChangeShapeType="1"/>
              <a:stCxn id="44045" idx="0"/>
              <a:endCxn id="44043" idx="3"/>
            </p:cNvCxnSpPr>
            <p:nvPr/>
          </p:nvCxnSpPr>
          <p:spPr bwMode="auto">
            <a:xfrm flipH="1" flipV="1">
              <a:off x="9259" y="12026"/>
              <a:ext cx="1090" cy="1430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44058" name="AutoShape 42"/>
            <p:cNvCxnSpPr>
              <a:cxnSpLocks noChangeShapeType="1"/>
              <a:stCxn id="44045" idx="2"/>
              <a:endCxn id="44044" idx="3"/>
            </p:cNvCxnSpPr>
            <p:nvPr/>
          </p:nvCxnSpPr>
          <p:spPr bwMode="auto">
            <a:xfrm flipH="1">
              <a:off x="9359" y="14311"/>
              <a:ext cx="990" cy="77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44059" name="AutoShape 43"/>
            <p:cNvCxnSpPr>
              <a:cxnSpLocks noChangeShapeType="1"/>
              <a:stCxn id="44045" idx="1"/>
              <a:endCxn id="44046" idx="3"/>
            </p:cNvCxnSpPr>
            <p:nvPr/>
          </p:nvCxnSpPr>
          <p:spPr bwMode="auto">
            <a:xfrm flipH="1">
              <a:off x="5859" y="13884"/>
              <a:ext cx="3550" cy="70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44060" name="AutoShape 44"/>
            <p:cNvCxnSpPr>
              <a:cxnSpLocks noChangeShapeType="1"/>
              <a:stCxn id="44045" idx="1"/>
              <a:endCxn id="44051" idx="3"/>
            </p:cNvCxnSpPr>
            <p:nvPr/>
          </p:nvCxnSpPr>
          <p:spPr bwMode="auto">
            <a:xfrm flipH="1" flipV="1">
              <a:off x="5480" y="13231"/>
              <a:ext cx="3929" cy="65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44061" name="AutoShape 45"/>
            <p:cNvCxnSpPr>
              <a:cxnSpLocks noChangeShapeType="1"/>
              <a:stCxn id="44045" idx="2"/>
              <a:endCxn id="44042" idx="3"/>
            </p:cNvCxnSpPr>
            <p:nvPr/>
          </p:nvCxnSpPr>
          <p:spPr bwMode="auto">
            <a:xfrm flipH="1">
              <a:off x="9359" y="14311"/>
              <a:ext cx="990" cy="1782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44062" name="Text Box 46"/>
            <p:cNvSpPr txBox="1">
              <a:spLocks noChangeArrowheads="1"/>
            </p:cNvSpPr>
            <p:nvPr/>
          </p:nvSpPr>
          <p:spPr bwMode="auto">
            <a:xfrm>
              <a:off x="2534" y="11171"/>
              <a:ext cx="2800" cy="36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66751" tIns="33376" rIns="66751" bIns="33376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9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Profesionalni razvoj</a:t>
              </a:r>
              <a:endParaRPr lang="en-US"/>
            </a:p>
          </p:txBody>
        </p:sp>
        <p:sp>
          <p:nvSpPr>
            <p:cNvPr id="44063" name="Text Box 47"/>
            <p:cNvSpPr txBox="1">
              <a:spLocks noChangeArrowheads="1"/>
            </p:cNvSpPr>
            <p:nvPr/>
          </p:nvSpPr>
          <p:spPr bwMode="auto">
            <a:xfrm>
              <a:off x="6134" y="11171"/>
              <a:ext cx="2800" cy="36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66751" tIns="33376" rIns="66751" bIns="33376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9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Infrastrukturna podrška</a:t>
              </a:r>
              <a:endParaRPr lang="en-US"/>
            </a:p>
          </p:txBody>
        </p:sp>
        <p:sp>
          <p:nvSpPr>
            <p:cNvPr id="44064" name="Text Box 48"/>
            <p:cNvSpPr txBox="1">
              <a:spLocks noChangeArrowheads="1"/>
            </p:cNvSpPr>
            <p:nvPr/>
          </p:nvSpPr>
          <p:spPr bwMode="auto">
            <a:xfrm>
              <a:off x="8929" y="11171"/>
              <a:ext cx="2473" cy="414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lIns="66751" tIns="33376" rIns="66751" bIns="33376"/>
            <a:lstStyle/>
            <a:p>
              <a:pPr marL="377825" indent="-377825" algn="ctr">
                <a:buFontTx/>
                <a:buAutoNum type="arabicPeriod"/>
              </a:pPr>
              <a:r>
                <a:rPr lang="sr-Latn-CS" altLang="ja-JP" sz="900" b="1" i="0">
                  <a:solidFill>
                    <a:srgbClr val="000000"/>
                  </a:solidFill>
                  <a:latin typeface="Arial" pitchFamily="34" charset="0"/>
                  <a:ea typeface="MS Mincho" pitchFamily="49" charset="-128"/>
                </a:rPr>
                <a:t>Profesionalni uticaj</a:t>
              </a: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260350"/>
            <a:ext cx="7086600" cy="519113"/>
          </a:xfrm>
          <a:noFill/>
        </p:spPr>
        <p:txBody>
          <a:bodyPr/>
          <a:lstStyle/>
          <a:p>
            <a:pPr eaLnBrk="1" hangingPunct="1"/>
            <a:r>
              <a:rPr lang="en-US" sz="2800" smtClean="0"/>
              <a:t>Osnovi Softverskog in</a:t>
            </a:r>
            <a:r>
              <a:rPr lang="sr-Latn-CS" sz="2800" smtClean="0"/>
              <a:t>ž</a:t>
            </a:r>
            <a:r>
              <a:rPr lang="en-US" sz="2800" smtClean="0"/>
              <a:t>enjerstva</a:t>
            </a:r>
            <a:r>
              <a:rPr lang="sr-Latn-CS" sz="2800" smtClean="0"/>
              <a:t> - 0</a:t>
            </a:r>
            <a:endParaRPr lang="en-US" sz="2800" smtClean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8325" y="592455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1730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5127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 sz="1800" i="0">
              <a:latin typeface="Arial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1187450" y="6021388"/>
            <a:ext cx="66246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77825" indent="-377825">
              <a:buFontTx/>
              <a:buNone/>
            </a:pPr>
            <a:r>
              <a:rPr lang="en-US" sz="2000" b="1"/>
              <a:t>Savremeno okruženje  discipline softverskog inženjerstva</a:t>
            </a:r>
          </a:p>
        </p:txBody>
      </p:sp>
      <p:grpSp>
        <p:nvGrpSpPr>
          <p:cNvPr id="45063" name="Group 33"/>
          <p:cNvGrpSpPr>
            <a:grpSpLocks noChangeAspect="1"/>
          </p:cNvGrpSpPr>
          <p:nvPr/>
        </p:nvGrpSpPr>
        <p:grpSpPr bwMode="auto">
          <a:xfrm>
            <a:off x="1042988" y="636588"/>
            <a:ext cx="7345362" cy="5630862"/>
            <a:chOff x="3592" y="5306"/>
            <a:chExt cx="6859" cy="5283"/>
          </a:xfrm>
        </p:grpSpPr>
        <p:sp>
          <p:nvSpPr>
            <p:cNvPr id="45064" name="AutoShape 34"/>
            <p:cNvSpPr>
              <a:spLocks noChangeAspect="1" noChangeArrowheads="1"/>
            </p:cNvSpPr>
            <p:nvPr/>
          </p:nvSpPr>
          <p:spPr bwMode="auto">
            <a:xfrm>
              <a:off x="3592" y="5306"/>
              <a:ext cx="6859" cy="5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77825" indent="-377825">
                <a:buFontTx/>
                <a:buNone/>
              </a:pPr>
              <a:endParaRPr lang="en-US"/>
            </a:p>
          </p:txBody>
        </p:sp>
        <p:sp>
          <p:nvSpPr>
            <p:cNvPr id="45065" name="Oval 35"/>
            <p:cNvSpPr>
              <a:spLocks noChangeArrowheads="1"/>
            </p:cNvSpPr>
            <p:nvPr/>
          </p:nvSpPr>
          <p:spPr bwMode="auto">
            <a:xfrm>
              <a:off x="5737" y="7301"/>
              <a:ext cx="1700" cy="1708"/>
            </a:xfrm>
            <a:prstGeom prst="ellipse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185E1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66" name="Rectangle 36"/>
            <p:cNvSpPr>
              <a:spLocks noChangeArrowheads="1"/>
            </p:cNvSpPr>
            <p:nvPr/>
          </p:nvSpPr>
          <p:spPr bwMode="auto">
            <a:xfrm>
              <a:off x="3706" y="8637"/>
              <a:ext cx="1257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IEEE</a:t>
              </a:r>
              <a:endParaRPr lang="en-US"/>
            </a:p>
          </p:txBody>
        </p:sp>
        <p:sp>
          <p:nvSpPr>
            <p:cNvPr id="45067" name="Line 37"/>
            <p:cNvSpPr>
              <a:spLocks noChangeShapeType="1"/>
            </p:cNvSpPr>
            <p:nvPr/>
          </p:nvSpPr>
          <p:spPr bwMode="auto">
            <a:xfrm>
              <a:off x="4506" y="7948"/>
              <a:ext cx="1143" cy="11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68" name="Line 38"/>
            <p:cNvSpPr>
              <a:spLocks noChangeShapeType="1"/>
            </p:cNvSpPr>
            <p:nvPr/>
          </p:nvSpPr>
          <p:spPr bwMode="auto">
            <a:xfrm flipH="1" flipV="1">
              <a:off x="6564" y="8981"/>
              <a:ext cx="1" cy="804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69" name="Line 39"/>
            <p:cNvSpPr>
              <a:spLocks noChangeShapeType="1"/>
            </p:cNvSpPr>
            <p:nvPr/>
          </p:nvSpPr>
          <p:spPr bwMode="auto">
            <a:xfrm flipV="1">
              <a:off x="4963" y="8407"/>
              <a:ext cx="801" cy="45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70" name="Rectangle 40" descr="50%"/>
            <p:cNvSpPr>
              <a:spLocks noChangeArrowheads="1"/>
            </p:cNvSpPr>
            <p:nvPr/>
          </p:nvSpPr>
          <p:spPr bwMode="auto">
            <a:xfrm>
              <a:off x="3935" y="6454"/>
              <a:ext cx="776" cy="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SEI</a:t>
              </a:r>
              <a:endParaRPr lang="en-US"/>
            </a:p>
          </p:txBody>
        </p:sp>
        <p:sp>
          <p:nvSpPr>
            <p:cNvPr id="45071" name="Line 41"/>
            <p:cNvSpPr>
              <a:spLocks noChangeShapeType="1"/>
            </p:cNvSpPr>
            <p:nvPr/>
          </p:nvSpPr>
          <p:spPr bwMode="auto">
            <a:xfrm>
              <a:off x="5878" y="6225"/>
              <a:ext cx="458" cy="1033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72" name="Rectangle 42" descr="50%"/>
            <p:cNvSpPr>
              <a:spLocks noChangeArrowheads="1"/>
            </p:cNvSpPr>
            <p:nvPr/>
          </p:nvSpPr>
          <p:spPr bwMode="auto">
            <a:xfrm>
              <a:off x="5306" y="5651"/>
              <a:ext cx="915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OMG</a:t>
              </a:r>
              <a:endParaRPr lang="en-US"/>
            </a:p>
          </p:txBody>
        </p:sp>
        <p:sp>
          <p:nvSpPr>
            <p:cNvPr id="45073" name="Rectangle 43" descr="50%"/>
            <p:cNvSpPr>
              <a:spLocks noChangeArrowheads="1"/>
            </p:cNvSpPr>
            <p:nvPr/>
          </p:nvSpPr>
          <p:spPr bwMode="auto">
            <a:xfrm>
              <a:off x="6678" y="5651"/>
              <a:ext cx="1487" cy="4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6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AGILE</a:t>
              </a:r>
              <a:endParaRPr lang="en-US"/>
            </a:p>
          </p:txBody>
        </p:sp>
        <p:sp>
          <p:nvSpPr>
            <p:cNvPr id="45074" name="Line 44"/>
            <p:cNvSpPr>
              <a:spLocks noChangeShapeType="1"/>
            </p:cNvSpPr>
            <p:nvPr/>
          </p:nvSpPr>
          <p:spPr bwMode="auto">
            <a:xfrm>
              <a:off x="4963" y="6799"/>
              <a:ext cx="1029" cy="804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75" name="Line 45"/>
            <p:cNvSpPr>
              <a:spLocks noChangeShapeType="1"/>
            </p:cNvSpPr>
            <p:nvPr/>
          </p:nvSpPr>
          <p:spPr bwMode="auto">
            <a:xfrm flipH="1">
              <a:off x="6907" y="6225"/>
              <a:ext cx="457" cy="1033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76" name="Rectangle 46" descr="50%"/>
            <p:cNvSpPr>
              <a:spLocks noChangeArrowheads="1"/>
            </p:cNvSpPr>
            <p:nvPr/>
          </p:nvSpPr>
          <p:spPr bwMode="auto">
            <a:xfrm>
              <a:off x="3592" y="7718"/>
              <a:ext cx="1029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ACM</a:t>
              </a:r>
              <a:endParaRPr lang="en-US"/>
            </a:p>
          </p:txBody>
        </p:sp>
        <p:sp>
          <p:nvSpPr>
            <p:cNvPr id="556079" name="Text Box 47"/>
            <p:cNvSpPr txBox="1">
              <a:spLocks noChangeArrowheads="1"/>
            </p:cNvSpPr>
            <p:nvPr/>
          </p:nvSpPr>
          <p:spPr bwMode="auto">
            <a:xfrm>
              <a:off x="5878" y="7834"/>
              <a:ext cx="1487" cy="9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78300" tIns="40716" rIns="78300" bIns="40716"/>
            <a:lstStyle/>
            <a:p>
              <a:pPr marL="377825" indent="-377825" algn="ctr">
                <a:buFontTx/>
                <a:buNone/>
                <a:defRPr/>
              </a:pPr>
              <a:r>
                <a:rPr lang="sr-Latn-CS" altLang="ja-JP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MS Mincho" pitchFamily="49" charset="-128"/>
                </a:rPr>
                <a:t>Softversko</a:t>
              </a:r>
              <a:endParaRPr lang="sr-Latn-CS" altLang="ja-JP" sz="12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marL="377825" indent="-377825" algn="ctr">
                <a:buFontTx/>
                <a:buNone/>
                <a:defRPr/>
              </a:pPr>
              <a:r>
                <a:rPr lang="sr-Latn-CS" altLang="ja-JP" sz="12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MS Mincho" pitchFamily="49" charset="-128"/>
                </a:rPr>
                <a:t>inženjerstvo</a:t>
              </a:r>
              <a:endParaRPr lang="en-US"/>
            </a:p>
          </p:txBody>
        </p:sp>
        <p:sp>
          <p:nvSpPr>
            <p:cNvPr id="45078" name="Line 48"/>
            <p:cNvSpPr>
              <a:spLocks noChangeShapeType="1"/>
            </p:cNvSpPr>
            <p:nvPr/>
          </p:nvSpPr>
          <p:spPr bwMode="auto">
            <a:xfrm flipV="1">
              <a:off x="5421" y="8866"/>
              <a:ext cx="571" cy="68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79" name="Rectangle 49"/>
            <p:cNvSpPr>
              <a:spLocks noChangeArrowheads="1"/>
            </p:cNvSpPr>
            <p:nvPr/>
          </p:nvSpPr>
          <p:spPr bwMode="auto">
            <a:xfrm>
              <a:off x="4392" y="9441"/>
              <a:ext cx="1486" cy="4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 ISO</a:t>
              </a:r>
            </a:p>
            <a:p>
              <a:pPr marL="377825" indent="-377825" algn="ctr">
                <a:buFontTx/>
                <a:buNone/>
              </a:pPr>
              <a:endParaRPr lang="sr-Latn-CS" altLang="ja-JP" sz="1700" b="1" i="0">
                <a:solidFill>
                  <a:srgbClr val="000000"/>
                </a:solidFill>
                <a:latin typeface="Arial Narrow" pitchFamily="34" charset="0"/>
                <a:ea typeface="MS Mincho" pitchFamily="49" charset="-128"/>
              </a:endParaRPr>
            </a:p>
            <a:p>
              <a:pPr marL="377825" indent="-377825" algn="ctr">
                <a:buFontTx/>
                <a:buNone/>
              </a:pPr>
              <a:endParaRPr lang="en-US"/>
            </a:p>
          </p:txBody>
        </p:sp>
        <p:sp>
          <p:nvSpPr>
            <p:cNvPr id="45080" name="Rectangle 50"/>
            <p:cNvSpPr>
              <a:spLocks noChangeArrowheads="1"/>
            </p:cNvSpPr>
            <p:nvPr/>
          </p:nvSpPr>
          <p:spPr bwMode="auto">
            <a:xfrm>
              <a:off x="5535" y="9785"/>
              <a:ext cx="1715" cy="45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 SWEBOK</a:t>
              </a:r>
            </a:p>
            <a:p>
              <a:pPr marL="377825" indent="-377825" algn="ctr">
                <a:buFontTx/>
                <a:buNone/>
              </a:pPr>
              <a:endParaRPr lang="sr-Latn-CS" altLang="ja-JP" sz="1700" b="1" i="0">
                <a:solidFill>
                  <a:srgbClr val="000000"/>
                </a:solidFill>
                <a:latin typeface="Arial Narrow" pitchFamily="34" charset="0"/>
                <a:ea typeface="MS Mincho" pitchFamily="49" charset="-128"/>
              </a:endParaRPr>
            </a:p>
            <a:p>
              <a:pPr marL="377825" indent="-377825" algn="ctr">
                <a:buFontTx/>
                <a:buNone/>
              </a:pPr>
              <a:endParaRPr lang="en-US"/>
            </a:p>
          </p:txBody>
        </p:sp>
        <p:sp>
          <p:nvSpPr>
            <p:cNvPr id="45081" name="Line 51"/>
            <p:cNvSpPr>
              <a:spLocks noChangeShapeType="1"/>
            </p:cNvSpPr>
            <p:nvPr/>
          </p:nvSpPr>
          <p:spPr bwMode="auto">
            <a:xfrm flipH="1">
              <a:off x="7250" y="7258"/>
              <a:ext cx="800" cy="345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82" name="Rectangle 52"/>
            <p:cNvSpPr>
              <a:spLocks noChangeArrowheads="1"/>
            </p:cNvSpPr>
            <p:nvPr/>
          </p:nvSpPr>
          <p:spPr bwMode="auto">
            <a:xfrm>
              <a:off x="8279" y="6225"/>
              <a:ext cx="1943" cy="13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 </a:t>
              </a:r>
              <a:r>
                <a:rPr lang="sr-Latn-CS" altLang="ja-JP" sz="1700" b="1">
                  <a:solidFill>
                    <a:srgbClr val="C0C0C0"/>
                  </a:solidFill>
                  <a:latin typeface="Arial Narrow" pitchFamily="34" charset="0"/>
                  <a:ea typeface="MS Mincho" pitchFamily="49" charset="-128"/>
                </a:rPr>
                <a:t>OPEN</a:t>
              </a:r>
            </a:p>
            <a:p>
              <a:pPr marL="377825" indent="-377825" algn="ctr">
                <a:buFontTx/>
                <a:buNone/>
              </a:pPr>
              <a:r>
                <a:rPr lang="sr-Latn-CS" altLang="ja-JP" sz="1700" b="1">
                  <a:solidFill>
                    <a:srgbClr val="C0C0C0"/>
                  </a:solidFill>
                  <a:latin typeface="Arial Narrow" pitchFamily="34" charset="0"/>
                  <a:ea typeface="MS Mincho" pitchFamily="49" charset="-128"/>
                </a:rPr>
                <a:t>SOURCE</a:t>
              </a:r>
            </a:p>
            <a:p>
              <a:pPr marL="377825" indent="-377825" algn="ctr">
                <a:buFontTx/>
                <a:buNone/>
              </a:pPr>
              <a:r>
                <a:rPr lang="sr-Latn-CS" altLang="ja-JP" sz="1700" b="1">
                  <a:solidFill>
                    <a:srgbClr val="C0C0C0"/>
                  </a:solidFill>
                  <a:latin typeface="Arial Narrow" pitchFamily="34" charset="0"/>
                  <a:ea typeface="MS Mincho" pitchFamily="49" charset="-128"/>
                </a:rPr>
                <a:t>zajednica</a:t>
              </a:r>
            </a:p>
            <a:p>
              <a:pPr marL="377825" indent="-377825" algn="ctr">
                <a:buFontTx/>
                <a:buNone/>
              </a:pPr>
              <a:endParaRPr lang="sr-Latn-CS" altLang="ja-JP" sz="1700" b="1" i="0">
                <a:solidFill>
                  <a:srgbClr val="000000"/>
                </a:solidFill>
                <a:latin typeface="Arial Narrow" pitchFamily="34" charset="0"/>
                <a:ea typeface="MS Mincho" pitchFamily="49" charset="-128"/>
              </a:endParaRPr>
            </a:p>
          </p:txBody>
        </p:sp>
        <p:sp>
          <p:nvSpPr>
            <p:cNvPr id="45083" name="Line 53"/>
            <p:cNvSpPr>
              <a:spLocks noChangeShapeType="1"/>
            </p:cNvSpPr>
            <p:nvPr/>
          </p:nvSpPr>
          <p:spPr bwMode="auto">
            <a:xfrm flipH="1" flipV="1">
              <a:off x="7136" y="8981"/>
              <a:ext cx="457" cy="57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84" name="Rectangle 54"/>
            <p:cNvSpPr>
              <a:spLocks noChangeArrowheads="1"/>
            </p:cNvSpPr>
            <p:nvPr/>
          </p:nvSpPr>
          <p:spPr bwMode="auto">
            <a:xfrm>
              <a:off x="7364" y="9555"/>
              <a:ext cx="1028" cy="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</a:t>
              </a:r>
              <a:r>
                <a:rPr lang="sr-Latn-CS" altLang="ja-JP" sz="1700" b="1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</a:t>
              </a:r>
              <a:r>
                <a:rPr lang="sr-Latn-CS" altLang="ja-JP" sz="1700" b="1">
                  <a:solidFill>
                    <a:srgbClr val="C0C0C0"/>
                  </a:solidFill>
                  <a:latin typeface="Arial Narrow" pitchFamily="34" charset="0"/>
                  <a:ea typeface="MS Mincho" pitchFamily="49" charset="-128"/>
                </a:rPr>
                <a:t>IBM</a:t>
              </a:r>
            </a:p>
            <a:p>
              <a:pPr marL="377825" indent="-377825" algn="ctr">
                <a:buFontTx/>
                <a:buNone/>
              </a:pPr>
              <a:endParaRPr lang="sr-Latn-CS" altLang="ja-JP" sz="1700" b="1" i="0">
                <a:solidFill>
                  <a:srgbClr val="000000"/>
                </a:solidFill>
                <a:latin typeface="Arial Narrow" pitchFamily="34" charset="0"/>
                <a:ea typeface="MS Mincho" pitchFamily="49" charset="-128"/>
              </a:endParaRPr>
            </a:p>
            <a:p>
              <a:pPr marL="377825" indent="-377825" algn="ctr">
                <a:buFontTx/>
                <a:buNone/>
              </a:pPr>
              <a:endParaRPr lang="en-US"/>
            </a:p>
          </p:txBody>
        </p:sp>
        <p:sp>
          <p:nvSpPr>
            <p:cNvPr id="45085" name="Line 55"/>
            <p:cNvSpPr>
              <a:spLocks noChangeShapeType="1"/>
            </p:cNvSpPr>
            <p:nvPr/>
          </p:nvSpPr>
          <p:spPr bwMode="auto">
            <a:xfrm flipH="1" flipV="1">
              <a:off x="7364" y="8637"/>
              <a:ext cx="686" cy="45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86" name="Rectangle 56"/>
            <p:cNvSpPr>
              <a:spLocks noChangeArrowheads="1"/>
            </p:cNvSpPr>
            <p:nvPr/>
          </p:nvSpPr>
          <p:spPr bwMode="auto">
            <a:xfrm>
              <a:off x="7936" y="8981"/>
              <a:ext cx="2058" cy="4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</a:t>
              </a:r>
              <a:r>
                <a:rPr lang="sr-Latn-CS" altLang="ja-JP" sz="1700" b="1">
                  <a:solidFill>
                    <a:srgbClr val="C0C0C0"/>
                  </a:solidFill>
                  <a:latin typeface="Arial Narrow" pitchFamily="34" charset="0"/>
                  <a:ea typeface="MS Mincho" pitchFamily="49" charset="-128"/>
                </a:rPr>
                <a:t>MICROSOFT</a:t>
              </a:r>
            </a:p>
            <a:p>
              <a:pPr marL="377825" indent="-377825" algn="ctr">
                <a:buFontTx/>
                <a:buNone/>
              </a:pPr>
              <a:endParaRPr lang="sr-Latn-CS" altLang="ja-JP" sz="1700" b="1" i="0">
                <a:solidFill>
                  <a:srgbClr val="000000"/>
                </a:solidFill>
                <a:latin typeface="Arial Narrow" pitchFamily="34" charset="0"/>
                <a:ea typeface="MS Mincho" pitchFamily="49" charset="-128"/>
              </a:endParaRPr>
            </a:p>
            <a:p>
              <a:pPr marL="377825" indent="-377825" algn="ctr">
                <a:buFontTx/>
                <a:buNone/>
              </a:pPr>
              <a:endParaRPr lang="en-US"/>
            </a:p>
          </p:txBody>
        </p:sp>
        <p:sp>
          <p:nvSpPr>
            <p:cNvPr id="45087" name="Line 57"/>
            <p:cNvSpPr>
              <a:spLocks noChangeShapeType="1"/>
            </p:cNvSpPr>
            <p:nvPr/>
          </p:nvSpPr>
          <p:spPr bwMode="auto">
            <a:xfrm flipH="1" flipV="1">
              <a:off x="7479" y="8177"/>
              <a:ext cx="913" cy="1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stealth" w="med" len="med"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088" name="Rectangle 58"/>
            <p:cNvSpPr>
              <a:spLocks noChangeArrowheads="1"/>
            </p:cNvSpPr>
            <p:nvPr/>
          </p:nvSpPr>
          <p:spPr bwMode="auto">
            <a:xfrm>
              <a:off x="8393" y="7948"/>
              <a:ext cx="1715" cy="4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</a:t>
              </a:r>
              <a:r>
                <a:rPr lang="sr-Latn-CS" altLang="ja-JP" sz="1700" b="1">
                  <a:solidFill>
                    <a:srgbClr val="C0C0C0"/>
                  </a:solidFill>
                  <a:latin typeface="Arial Narrow" pitchFamily="34" charset="0"/>
                  <a:ea typeface="MS Mincho" pitchFamily="49" charset="-128"/>
                </a:rPr>
                <a:t>Internet</a:t>
              </a:r>
            </a:p>
            <a:p>
              <a:pPr marL="377825" indent="-377825" algn="ctr">
                <a:buFontTx/>
                <a:buNone/>
              </a:pPr>
              <a:endParaRPr lang="sr-Latn-CS" altLang="ja-JP" sz="1700" b="1" i="0">
                <a:solidFill>
                  <a:srgbClr val="000000"/>
                </a:solidFill>
                <a:latin typeface="Arial Narrow" pitchFamily="34" charset="0"/>
                <a:ea typeface="MS Mincho" pitchFamily="49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228600"/>
            <a:ext cx="7086600" cy="519113"/>
          </a:xfrm>
          <a:noFill/>
        </p:spPr>
        <p:txBody>
          <a:bodyPr/>
          <a:lstStyle/>
          <a:p>
            <a:pPr eaLnBrk="1" hangingPunct="1"/>
            <a:r>
              <a:rPr lang="en-US" sz="2800" smtClean="0"/>
              <a:t>Osnovi Softverskog in</a:t>
            </a:r>
            <a:r>
              <a:rPr lang="sr-Latn-CS" sz="2800" smtClean="0"/>
              <a:t>ž</a:t>
            </a:r>
            <a:r>
              <a:rPr lang="en-US" sz="2800" smtClean="0"/>
              <a:t>enjerstva</a:t>
            </a:r>
            <a:r>
              <a:rPr lang="sr-Latn-CS" sz="2800" smtClean="0"/>
              <a:t> - 1</a:t>
            </a:r>
            <a:endParaRPr lang="en-US" sz="2800" smtClean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WordArt 4"/>
          <p:cNvSpPr>
            <a:spLocks noChangeArrowheads="1" noChangeShapeType="1" noTextEdit="1"/>
          </p:cNvSpPr>
          <p:nvPr/>
        </p:nvSpPr>
        <p:spPr bwMode="auto">
          <a:xfrm>
            <a:off x="457200" y="838200"/>
            <a:ext cx="5962650" cy="78105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Softversko inženjerstvo - Motivacija?</a:t>
            </a:r>
          </a:p>
        </p:txBody>
      </p:sp>
      <p:sp>
        <p:nvSpPr>
          <p:cNvPr id="552965" name="Text Box 5"/>
          <p:cNvSpPr txBox="1">
            <a:spLocks noChangeArrowheads="1"/>
          </p:cNvSpPr>
          <p:nvPr/>
        </p:nvSpPr>
        <p:spPr bwMode="auto">
          <a:xfrm>
            <a:off x="228600" y="1752600"/>
            <a:ext cx="7391400" cy="4937125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3688" indent="-293688" algn="just" defTabSz="277813">
              <a:buFontTx/>
              <a:buNone/>
              <a:defRPr/>
            </a:pPr>
            <a:r>
              <a:rPr lang="sr-Latn-CS" sz="2400" b="1" i="0"/>
              <a:t>U</a:t>
            </a:r>
            <a:r>
              <a:rPr lang="en-US" sz="2400" b="1" i="0">
                <a:cs typeface="Times New Roman" pitchFamily="18" charset="0"/>
              </a:rPr>
              <a:t> cilju analize uspešnosti 1994.g. istraživanje </a:t>
            </a:r>
            <a:r>
              <a:rPr lang="en-US" sz="2400" b="1">
                <a:cs typeface="Times New Roman" pitchFamily="18" charset="0"/>
              </a:rPr>
              <a:t>Standish Group</a:t>
            </a:r>
            <a:r>
              <a:rPr lang="en-US" sz="2400" b="1" i="0">
                <a:cs typeface="Times New Roman" pitchFamily="18" charset="0"/>
              </a:rPr>
              <a:t> obuhvatilo je 350 kompanija i preko 8000 njihovih softverskih projekata</a:t>
            </a:r>
            <a:r>
              <a:rPr lang="en-US" sz="2000" b="1" i="0">
                <a:cs typeface="Times New Roman" pitchFamily="18" charset="0"/>
              </a:rPr>
              <a:t>.</a:t>
            </a:r>
            <a:r>
              <a:rPr lang="en-US" sz="2400" b="1" i="0">
                <a:cs typeface="Times New Roman" pitchFamily="18" charset="0"/>
              </a:rPr>
              <a:t> </a:t>
            </a:r>
            <a:endParaRPr lang="sr-Latn-CS" sz="2400" b="1" i="0"/>
          </a:p>
          <a:p>
            <a:pPr marL="293688" indent="-293688" algn="ctr" defTabSz="277813">
              <a:buFontTx/>
              <a:buNone/>
              <a:defRPr/>
            </a:pPr>
            <a:r>
              <a:rPr lang="en-US" sz="2400" b="1" i="0">
                <a:cs typeface="Times New Roman" pitchFamily="18" charset="0"/>
              </a:rPr>
              <a:t>Rezultati:</a:t>
            </a:r>
            <a:endParaRPr lang="sr-Latn-CS" sz="2400" i="0"/>
          </a:p>
          <a:p>
            <a:pPr marL="293688" indent="-293688" defTabSz="277813">
              <a:buFontTx/>
              <a:buNone/>
              <a:defRPr/>
            </a:pPr>
            <a:r>
              <a:rPr lang="en-US" sz="2400" i="0">
                <a:latin typeface="Symbol" pitchFamily="18" charset="2"/>
                <a:cs typeface="Times New Roman" pitchFamily="18" charset="0"/>
              </a:rPr>
              <a:t>·</a:t>
            </a:r>
            <a:r>
              <a:rPr lang="en-US" sz="2400" i="0">
                <a:cs typeface="Times New Roman" pitchFamily="18" charset="0"/>
              </a:rPr>
              <a:t>  </a:t>
            </a:r>
            <a:r>
              <a:rPr lang="en-US" sz="3600" b="1" i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imes New Roman" pitchFamily="18" charset="0"/>
              </a:rPr>
              <a:t>31%</a:t>
            </a:r>
            <a:r>
              <a:rPr lang="en-US" sz="2400" b="1" i="0">
                <a:cs typeface="Times New Roman" pitchFamily="18" charset="0"/>
              </a:rPr>
              <a:t> projekata nikada nije završeno</a:t>
            </a:r>
            <a:endParaRPr lang="sr-Latn-CS" sz="2400" b="1" i="0"/>
          </a:p>
          <a:p>
            <a:pPr marL="293688" indent="-293688" defTabSz="277813">
              <a:buFontTx/>
              <a:buNone/>
              <a:defRPr/>
            </a:pPr>
            <a:r>
              <a:rPr lang="en-US" sz="2400" i="0">
                <a:latin typeface="Symbol" pitchFamily="18" charset="2"/>
                <a:cs typeface="Times New Roman" pitchFamily="18" charset="0"/>
              </a:rPr>
              <a:t>·</a:t>
            </a:r>
            <a:r>
              <a:rPr lang="en-US" sz="2400" i="0">
                <a:cs typeface="Times New Roman" pitchFamily="18" charset="0"/>
              </a:rPr>
              <a:t>  </a:t>
            </a:r>
            <a:r>
              <a:rPr lang="sr-Latn-CS" sz="2400" b="1" i="0"/>
              <a:t>u</a:t>
            </a:r>
            <a:r>
              <a:rPr lang="en-US" sz="2400" b="1" i="0">
                <a:cs typeface="Times New Roman" pitchFamily="18" charset="0"/>
              </a:rPr>
              <a:t> velik</a:t>
            </a:r>
            <a:r>
              <a:rPr lang="sr-Latn-CS" sz="2400" b="1" i="0"/>
              <a:t>i</a:t>
            </a:r>
            <a:r>
              <a:rPr lang="en-US" sz="2400" b="1" i="0">
                <a:cs typeface="Times New Roman" pitchFamily="18" charset="0"/>
              </a:rPr>
              <a:t>m kompanijama samo je </a:t>
            </a:r>
            <a:r>
              <a:rPr lang="en-US" b="1" i="0">
                <a:solidFill>
                  <a:srgbClr val="008000"/>
                </a:solidFill>
                <a:cs typeface="Times New Roman" pitchFamily="18" charset="0"/>
              </a:rPr>
              <a:t>9%</a:t>
            </a:r>
            <a:r>
              <a:rPr lang="en-US" sz="2400" b="1" i="0">
                <a:cs typeface="Times New Roman" pitchFamily="18" charset="0"/>
              </a:rPr>
              <a:t> projekata isporučeno na vreme i u granicama planiranog budžeta</a:t>
            </a:r>
            <a:endParaRPr lang="sr-Latn-CS" sz="2400" b="1" i="0"/>
          </a:p>
          <a:p>
            <a:pPr marL="293688" indent="-293688" defTabSz="277813">
              <a:buFontTx/>
              <a:buNone/>
              <a:defRPr/>
            </a:pPr>
            <a:r>
              <a:rPr lang="en-US" sz="2400" i="0">
                <a:latin typeface="Symbol" pitchFamily="18" charset="2"/>
                <a:cs typeface="Times New Roman" pitchFamily="18" charset="0"/>
              </a:rPr>
              <a:t>·</a:t>
            </a:r>
            <a:r>
              <a:rPr lang="en-US" sz="2400" i="0">
                <a:cs typeface="Times New Roman" pitchFamily="18" charset="0"/>
              </a:rPr>
              <a:t>  </a:t>
            </a:r>
            <a:r>
              <a:rPr lang="en-US" sz="2400" b="1" i="0">
                <a:cs typeface="Times New Roman" pitchFamily="18" charset="0"/>
              </a:rPr>
              <a:t>u malim kompanijama </a:t>
            </a:r>
            <a:r>
              <a:rPr lang="en-US" b="1" i="0">
                <a:solidFill>
                  <a:srgbClr val="008000"/>
                </a:solidFill>
                <a:cs typeface="Times New Roman" pitchFamily="18" charset="0"/>
              </a:rPr>
              <a:t>16%</a:t>
            </a:r>
            <a:r>
              <a:rPr lang="en-US" sz="2400" b="1" i="0">
                <a:cs typeface="Times New Roman" pitchFamily="18" charset="0"/>
              </a:rPr>
              <a:t> projekata isporučeno na vreme i u granicama planiranog budžeta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3400" y="58674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290513"/>
            <a:ext cx="6629400" cy="579437"/>
          </a:xfrm>
          <a:noFill/>
        </p:spPr>
        <p:txBody>
          <a:bodyPr/>
          <a:lstStyle/>
          <a:p>
            <a:pPr eaLnBrk="1" hangingPunct="1"/>
            <a:r>
              <a:rPr lang="en-US" sz="2400" smtClean="0"/>
              <a:t>Osnovi Softverskog in</a:t>
            </a:r>
            <a:r>
              <a:rPr lang="sr-Latn-CS" sz="2400" smtClean="0"/>
              <a:t>ž</a:t>
            </a:r>
            <a:r>
              <a:rPr lang="en-US" sz="2400" smtClean="0"/>
              <a:t>enjerstva</a:t>
            </a:r>
            <a:r>
              <a:rPr lang="sr-Latn-CS" sz="2400" smtClean="0"/>
              <a:t> </a:t>
            </a:r>
            <a:r>
              <a:rPr lang="sr-Latn-CS" sz="3200" smtClean="0"/>
              <a:t>- </a:t>
            </a:r>
            <a:r>
              <a:rPr lang="sr-Latn-CS" sz="2800" smtClean="0"/>
              <a:t>2</a:t>
            </a:r>
            <a:endParaRPr lang="en-US" sz="2800" smtClean="0"/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228600" y="1219200"/>
            <a:ext cx="7848600" cy="5148263"/>
          </a:xfrm>
          <a:prstGeom prst="rect">
            <a:avLst/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b="1" i="0"/>
              <a:t>1995.g. obavljeno je istraživanje uzroka prethodnih rezultata. </a:t>
            </a:r>
            <a:endParaRPr lang="sr-Latn-CS" b="1" i="0"/>
          </a:p>
          <a:p>
            <a:pPr algn="just" eaLnBrk="0" hangingPunct="0">
              <a:spcBef>
                <a:spcPct val="0"/>
              </a:spcBef>
              <a:buFontTx/>
              <a:buNone/>
            </a:pPr>
            <a:endParaRPr lang="sr-Latn-CS" b="1" i="0"/>
          </a:p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b="1" i="0"/>
              <a:t>Prvih 8 razloga obuhvataju:</a:t>
            </a:r>
            <a:endParaRPr lang="sr-Latn-CS" b="1" i="0"/>
          </a:p>
          <a:p>
            <a:pPr algn="ctr" eaLnBrk="0" hangingPunct="0">
              <a:spcBef>
                <a:spcPct val="0"/>
              </a:spcBef>
              <a:buFontTx/>
              <a:buNone/>
            </a:pPr>
            <a:endParaRPr lang="en-US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1.   nekompletna specifikacija zahteva </a:t>
            </a:r>
            <a:r>
              <a:rPr lang="sr-Latn-CS" sz="2400" b="1" i="0"/>
              <a:t>		</a:t>
            </a:r>
            <a:r>
              <a:rPr lang="en-US" sz="2400" b="1" i="0"/>
              <a:t>(13,1%)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2.   nedovoljno uklju</a:t>
            </a:r>
            <a:r>
              <a:rPr lang="sr-Latn-CS" sz="2400" b="1" i="0"/>
              <a:t>č</a:t>
            </a:r>
            <a:r>
              <a:rPr lang="en-US" sz="2400" b="1" i="0"/>
              <a:t>ivanje korisnika </a:t>
            </a:r>
            <a:r>
              <a:rPr lang="sr-Latn-CS" sz="2400" b="1" i="0"/>
              <a:t>		</a:t>
            </a:r>
            <a:r>
              <a:rPr lang="en-US" sz="2400" b="1" i="0"/>
              <a:t>(12,4%)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3.   nedostatak resursa </a:t>
            </a:r>
            <a:r>
              <a:rPr lang="sr-Latn-CS" sz="2400" b="1" i="0"/>
              <a:t>				</a:t>
            </a:r>
            <a:r>
              <a:rPr lang="en-US" sz="2400" b="1" i="0"/>
              <a:t>(10,6%)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4.   nerealna o</a:t>
            </a:r>
            <a:r>
              <a:rPr lang="sr-Latn-CS" sz="2400" b="1" i="0"/>
              <a:t>č</a:t>
            </a:r>
            <a:r>
              <a:rPr lang="en-US" sz="2400" b="1" i="0"/>
              <a:t>ekivanja </a:t>
            </a:r>
            <a:r>
              <a:rPr lang="sr-Latn-CS" sz="2400" b="1" i="0"/>
              <a:t>				</a:t>
            </a:r>
            <a:r>
              <a:rPr lang="en-US" sz="2400" b="1" i="0"/>
              <a:t>(</a:t>
            </a:r>
            <a:r>
              <a:rPr lang="sr-Latn-CS" sz="2400" b="1" i="0"/>
              <a:t>  </a:t>
            </a:r>
            <a:r>
              <a:rPr lang="en-US" sz="2400" b="1" i="0"/>
              <a:t>9,9%)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5.   nedostatak podrške rukovodstva </a:t>
            </a:r>
            <a:r>
              <a:rPr lang="sr-Latn-CS" sz="2400" b="1" i="0"/>
              <a:t>		</a:t>
            </a:r>
            <a:r>
              <a:rPr lang="en-US" sz="2400" b="1" i="0"/>
              <a:t>(</a:t>
            </a:r>
            <a:r>
              <a:rPr lang="sr-Latn-CS" sz="2400" b="1" i="0"/>
              <a:t>  </a:t>
            </a:r>
            <a:r>
              <a:rPr lang="en-US" sz="2400" b="1" i="0"/>
              <a:t>9,3%)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6.   izmena zahteva i specifikacija </a:t>
            </a:r>
            <a:r>
              <a:rPr lang="sr-Latn-CS" sz="2400" b="1" i="0"/>
              <a:t>			</a:t>
            </a:r>
            <a:r>
              <a:rPr lang="en-US" sz="2400" b="1" i="0"/>
              <a:t>(</a:t>
            </a:r>
            <a:r>
              <a:rPr lang="sr-Latn-CS" sz="2400" b="1" i="0"/>
              <a:t>  </a:t>
            </a:r>
            <a:r>
              <a:rPr lang="en-US" sz="2400" b="1" i="0"/>
              <a:t>8,7%)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7.   odsustvo planiranja </a:t>
            </a:r>
            <a:r>
              <a:rPr lang="sr-Latn-CS" sz="2400" b="1" i="0"/>
              <a:t>				</a:t>
            </a:r>
            <a:r>
              <a:rPr lang="en-US" sz="2400" b="1" i="0"/>
              <a:t>(</a:t>
            </a:r>
            <a:r>
              <a:rPr lang="sr-Latn-CS" sz="2400" b="1" i="0"/>
              <a:t>  </a:t>
            </a:r>
            <a:r>
              <a:rPr lang="en-US" sz="2400" b="1" i="0"/>
              <a:t>8,1%)</a:t>
            </a:r>
            <a:endParaRPr lang="en-US" sz="2400" i="0">
              <a:latin typeface="Impact" pitchFamily="34" charset="0"/>
            </a:endParaRPr>
          </a:p>
          <a:p>
            <a:pPr algn="just" eaLnBrk="0" hangingPunct="0">
              <a:spcBef>
                <a:spcPct val="0"/>
              </a:spcBef>
              <a:buFontTx/>
              <a:buNone/>
            </a:pPr>
            <a:r>
              <a:rPr lang="en-US" sz="2400" b="1" i="0"/>
              <a:t>8.   kada je završen sistem nije više bio potreban </a:t>
            </a:r>
            <a:r>
              <a:rPr lang="sr-Latn-CS" sz="2400" b="1" i="0"/>
              <a:t> </a:t>
            </a:r>
            <a:r>
              <a:rPr lang="en-US" sz="2400" b="1" i="0"/>
              <a:t>(</a:t>
            </a:r>
            <a:r>
              <a:rPr lang="sr-Latn-CS" sz="2400" b="1" i="0"/>
              <a:t>  </a:t>
            </a:r>
            <a:r>
              <a:rPr lang="en-US" sz="2400" b="1" i="0"/>
              <a:t>7,5%)</a:t>
            </a:r>
            <a:endParaRPr lang="en-US" sz="2400" i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5715000"/>
            <a:ext cx="7969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WordArt 8"/>
          <p:cNvSpPr>
            <a:spLocks noChangeArrowheads="1" noChangeShapeType="1" noTextEdit="1"/>
          </p:cNvSpPr>
          <p:nvPr/>
        </p:nvSpPr>
        <p:spPr bwMode="auto">
          <a:xfrm>
            <a:off x="1403350" y="188913"/>
            <a:ext cx="5962650" cy="78105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Zašto je to tako?</a:t>
            </a:r>
          </a:p>
        </p:txBody>
      </p:sp>
      <p:pic>
        <p:nvPicPr>
          <p:cNvPr id="48132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1052513"/>
            <a:ext cx="5257800" cy="580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5715000"/>
            <a:ext cx="7969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WordArt 3"/>
          <p:cNvSpPr>
            <a:spLocks noChangeArrowheads="1" noChangeShapeType="1" noTextEdit="1"/>
          </p:cNvSpPr>
          <p:nvPr/>
        </p:nvSpPr>
        <p:spPr bwMode="auto">
          <a:xfrm>
            <a:off x="1403350" y="188913"/>
            <a:ext cx="5962650" cy="78105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Zašto je to tako?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2275" y="1052513"/>
            <a:ext cx="5257800" cy="580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250825" y="1916113"/>
            <a:ext cx="8001000" cy="37592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sr-Latn-CS" sz="8000" i="0"/>
              <a:t>Diskretni sistem automatskog upravljanja</a:t>
            </a:r>
            <a:endParaRPr lang="en-US" sz="8000" i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867400"/>
            <a:ext cx="7969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403350" y="260350"/>
            <a:ext cx="7010400" cy="457200"/>
          </a:xfrm>
          <a:noFill/>
        </p:spPr>
        <p:txBody>
          <a:bodyPr/>
          <a:lstStyle/>
          <a:p>
            <a:pPr eaLnBrk="1" hangingPunct="1"/>
            <a:r>
              <a:rPr lang="en-US" sz="2400" smtClean="0"/>
              <a:t>Osnovi Softverskog in</a:t>
            </a:r>
            <a:r>
              <a:rPr lang="sr-Latn-CS" sz="2400" smtClean="0"/>
              <a:t>ž</a:t>
            </a:r>
            <a:r>
              <a:rPr lang="en-US" sz="2400" smtClean="0"/>
              <a:t>enjerstva</a:t>
            </a:r>
            <a:r>
              <a:rPr lang="sr-Latn-CS" sz="2400" smtClean="0"/>
              <a:t> - </a:t>
            </a:r>
            <a:r>
              <a:rPr lang="en-US" sz="2400" smtClean="0"/>
              <a:t>4</a:t>
            </a:r>
          </a:p>
        </p:txBody>
      </p:sp>
      <p:sp>
        <p:nvSpPr>
          <p:cNvPr id="50180" name="WordArt 26"/>
          <p:cNvSpPr>
            <a:spLocks noChangeArrowheads="1" noChangeShapeType="1" noTextEdit="1"/>
          </p:cNvSpPr>
          <p:nvPr/>
        </p:nvSpPr>
        <p:spPr bwMode="auto">
          <a:xfrm>
            <a:off x="685800" y="1219200"/>
            <a:ext cx="7772400" cy="434340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0"/>
                <a:gd name="adj2" fmla="val -1495"/>
              </a:avLst>
            </a:prstTxWarp>
          </a:bodyPr>
          <a:lstStyle/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Treptaj  krila  leptira </a:t>
            </a:r>
          </a:p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u  Kjotu </a:t>
            </a:r>
          </a:p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sruši  Ajfelov  toranj </a:t>
            </a:r>
          </a:p>
          <a:p>
            <a:pPr algn="ctr"/>
            <a:r>
              <a:rPr lang="en-US" sz="3600" kern="10" spc="-360">
                <a:ln w="12700">
                  <a:solidFill>
                    <a:srgbClr val="000099"/>
                  </a:solidFill>
                  <a:round/>
                  <a:headEnd/>
                  <a:tailEnd/>
                </a:ln>
                <a:solidFill>
                  <a:srgbClr val="33CCFF"/>
                </a:solidFill>
                <a:effectLst>
                  <a:outerShdw dist="125724" dir="18900000" algn="ctr" rotWithShape="0">
                    <a:srgbClr val="000099"/>
                  </a:outerShdw>
                </a:effectLst>
                <a:latin typeface="Impact"/>
              </a:rPr>
              <a:t>u  Parizu!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CS" sz="3200" smtClean="0"/>
              <a:t>Definicije</a:t>
            </a:r>
            <a:r>
              <a:rPr lang="en-US" sz="3200" smtClean="0"/>
              <a:t> Softverskog in</a:t>
            </a:r>
            <a:r>
              <a:rPr lang="sr-Latn-CS" sz="3200" smtClean="0"/>
              <a:t>ž</a:t>
            </a:r>
            <a:r>
              <a:rPr lang="en-US" sz="3200" smtClean="0"/>
              <a:t>enjerstva</a:t>
            </a:r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56388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228600" y="1295400"/>
            <a:ext cx="84582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buFontTx/>
              <a:buAutoNum type="arabicPeriod"/>
            </a:pPr>
            <a:r>
              <a:rPr lang="en-US" sz="2400" b="1" i="0">
                <a:cs typeface="Times New Roman" pitchFamily="18" charset="0"/>
              </a:rPr>
              <a:t>PRIMENA SISTEMATIČNOG, DISCIPLINOVANOG I MERLJIVOG  PRISTUPA  RAZVOJU, EKSPLOATACIJI I ODRŽAVANJU  SOFTVERA. </a:t>
            </a:r>
            <a:r>
              <a:rPr lang="sr-Latn-CS" sz="2400" b="1" i="0"/>
              <a:t>IEEE </a:t>
            </a:r>
            <a:r>
              <a:rPr lang="en-US" sz="2400" b="1" i="0">
                <a:cs typeface="Times New Roman" pitchFamily="18" charset="0"/>
              </a:rPr>
              <a:t>Computer Society </a:t>
            </a:r>
            <a:endParaRPr lang="en-US" sz="2400" i="0">
              <a:latin typeface="TimesRoman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en-US" sz="2400" b="1" i="0">
                <a:cs typeface="Times New Roman" pitchFamily="18" charset="0"/>
              </a:rPr>
              <a:t>PRIMENA  INŽENJERSTVA  NA  SOFTVER!</a:t>
            </a:r>
            <a:endParaRPr lang="en-US" sz="2400" i="0">
              <a:latin typeface="TimesRoman" charset="0"/>
              <a:cs typeface="Times New Roman" pitchFamily="18" charset="0"/>
            </a:endParaRPr>
          </a:p>
          <a:p>
            <a:pPr marL="457200" indent="-457200" algn="just">
              <a:buFontTx/>
              <a:buNone/>
            </a:pPr>
            <a:r>
              <a:rPr lang="en-US" sz="2400" b="1" i="0">
                <a:cs typeface="Times New Roman" pitchFamily="18" charset="0"/>
              </a:rPr>
              <a:t>	 Software Engineering </a:t>
            </a:r>
            <a:r>
              <a:rPr lang="en-US" sz="2400" i="0">
                <a:cs typeface="Times New Roman" pitchFamily="18" charset="0"/>
              </a:rPr>
              <a:t>  </a:t>
            </a:r>
            <a:r>
              <a:rPr lang="en-US" sz="2400" b="1" i="0">
                <a:cs typeface="Times New Roman" pitchFamily="18" charset="0"/>
              </a:rPr>
              <a:t>Committee(CSSEC ):</a:t>
            </a:r>
            <a:endParaRPr lang="sr-Latn-CS" sz="2400" b="1" i="0"/>
          </a:p>
          <a:p>
            <a:pPr marL="457200" indent="-457200" algn="just">
              <a:buFontTx/>
              <a:buAutoNum type="arabicPeriod"/>
            </a:pPr>
            <a:r>
              <a:rPr lang="en-US" sz="2400" b="1" i="0">
                <a:cs typeface="Times New Roman" pitchFamily="18" charset="0"/>
              </a:rPr>
              <a:t>INŽENJERSKA  GRANA  KOJA  SE  BAVI  RAZVOJEM, EKSPLOATACIJOM  I  ODRŽAVANJEM  SOFTVERA.</a:t>
            </a:r>
            <a:r>
              <a:rPr lang="en-US" sz="2400" i="0"/>
              <a:t> </a:t>
            </a:r>
            <a:endParaRPr lang="sr-Latn-CS" sz="2400" i="0"/>
          </a:p>
          <a:p>
            <a:pPr marL="457200" indent="-457200" algn="just"/>
            <a:endParaRPr lang="en-US" sz="2400" i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04800" y="381000"/>
            <a:ext cx="8458200" cy="579438"/>
          </a:xfrm>
          <a:noFill/>
        </p:spPr>
        <p:txBody>
          <a:bodyPr/>
          <a:lstStyle/>
          <a:p>
            <a:pPr eaLnBrk="1" hangingPunct="1"/>
            <a:r>
              <a:rPr lang="sr-Latn-CS" sz="3200" smtClean="0"/>
              <a:t>Struktura znanja u SE</a:t>
            </a:r>
            <a:endParaRPr lang="en-US" sz="3200" smtClean="0"/>
          </a:p>
        </p:txBody>
      </p:sp>
      <p:grpSp>
        <p:nvGrpSpPr>
          <p:cNvPr id="53251" name="Group 7"/>
          <p:cNvGrpSpPr>
            <a:grpSpLocks/>
          </p:cNvGrpSpPr>
          <p:nvPr/>
        </p:nvGrpSpPr>
        <p:grpSpPr bwMode="auto">
          <a:xfrm>
            <a:off x="76200" y="1143000"/>
            <a:ext cx="8839200" cy="5276850"/>
            <a:chOff x="240" y="816"/>
            <a:chExt cx="5354" cy="3324"/>
          </a:xfrm>
        </p:grpSpPr>
        <p:pic>
          <p:nvPicPr>
            <p:cNvPr id="53252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992" y="3552"/>
              <a:ext cx="602" cy="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3253" name="Group 9"/>
            <p:cNvGrpSpPr>
              <a:grpSpLocks/>
            </p:cNvGrpSpPr>
            <p:nvPr/>
          </p:nvGrpSpPr>
          <p:grpSpPr bwMode="auto">
            <a:xfrm>
              <a:off x="720" y="816"/>
              <a:ext cx="3984" cy="3274"/>
              <a:chOff x="1483" y="3965"/>
              <a:chExt cx="9960" cy="8186"/>
            </a:xfrm>
          </p:grpSpPr>
          <p:sp>
            <p:nvSpPr>
              <p:cNvPr id="61450" name="AutoShape 10"/>
              <p:cNvSpPr>
                <a:spLocks noChangeArrowheads="1"/>
              </p:cNvSpPr>
              <p:nvPr/>
            </p:nvSpPr>
            <p:spPr bwMode="auto">
              <a:xfrm>
                <a:off x="1511" y="3965"/>
                <a:ext cx="9931" cy="5331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i="0"/>
                  <a:t>                  </a:t>
                </a:r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i="0"/>
                  <a:t>                 </a:t>
                </a:r>
                <a:r>
                  <a:rPr lang="en-US" sz="1000" b="1" i="0"/>
                  <a:t>SOFTWARE  ENGINEE</a:t>
                </a:r>
                <a:r>
                  <a:rPr lang="en-US" sz="1200" b="1" i="0"/>
                  <a:t> </a:t>
                </a:r>
                <a:endParaRPr lang="en-US" sz="1200" i="0"/>
              </a:p>
            </p:txBody>
          </p:sp>
          <p:sp>
            <p:nvSpPr>
              <p:cNvPr id="61451" name="AutoShape 11"/>
              <p:cNvSpPr>
                <a:spLocks noChangeArrowheads="1"/>
              </p:cNvSpPr>
              <p:nvPr/>
            </p:nvSpPr>
            <p:spPr bwMode="auto">
              <a:xfrm>
                <a:off x="2374" y="4735"/>
                <a:ext cx="2738" cy="865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b="1" i="0"/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b="1" i="0"/>
                  <a:t>PROJEKAT</a:t>
                </a:r>
              </a:p>
            </p:txBody>
          </p:sp>
          <p:sp>
            <p:nvSpPr>
              <p:cNvPr id="61452" name="AutoShape 12"/>
              <p:cNvSpPr>
                <a:spLocks noChangeArrowheads="1"/>
              </p:cNvSpPr>
              <p:nvPr/>
            </p:nvSpPr>
            <p:spPr bwMode="auto">
              <a:xfrm>
                <a:off x="1701" y="6543"/>
                <a:ext cx="1798" cy="1298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b="1" i="0"/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SPECIFIKACIJA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SOFTVERSKIH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SISTEMA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000" i="0"/>
              </a:p>
            </p:txBody>
          </p:sp>
          <p:sp>
            <p:nvSpPr>
              <p:cNvPr id="61453" name="AutoShape 13"/>
              <p:cNvSpPr>
                <a:spLocks noChangeArrowheads="1"/>
              </p:cNvSpPr>
              <p:nvPr/>
            </p:nvSpPr>
            <p:spPr bwMode="auto">
              <a:xfrm>
                <a:off x="3620" y="6543"/>
                <a:ext cx="1731" cy="1298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VERIFIKACIJA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I 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VALIDACIJA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SOFTVERA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</p:txBody>
          </p:sp>
          <p:sp>
            <p:nvSpPr>
              <p:cNvPr id="61454" name="AutoShape 14"/>
              <p:cNvSpPr>
                <a:spLocks noChangeArrowheads="1"/>
              </p:cNvSpPr>
              <p:nvPr/>
            </p:nvSpPr>
            <p:spPr bwMode="auto">
              <a:xfrm>
                <a:off x="5399" y="6503"/>
                <a:ext cx="1731" cy="1298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GENERISANJE 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I 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ODRŽAVANJE</a:t>
                </a:r>
              </a:p>
            </p:txBody>
          </p:sp>
          <p:sp>
            <p:nvSpPr>
              <p:cNvPr id="61455" name="AutoShape 15"/>
              <p:cNvSpPr>
                <a:spLocks noChangeArrowheads="1"/>
              </p:cNvSpPr>
              <p:nvPr/>
            </p:nvSpPr>
            <p:spPr bwMode="auto">
              <a:xfrm>
                <a:off x="7271" y="6503"/>
                <a:ext cx="1440" cy="1298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PRINCIPI I 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PRIMENA DIZAJNA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SOFTVERA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</p:txBody>
          </p:sp>
          <p:sp>
            <p:nvSpPr>
              <p:cNvPr id="61456" name="AutoShape 16"/>
              <p:cNvSpPr>
                <a:spLocks noChangeArrowheads="1"/>
              </p:cNvSpPr>
              <p:nvPr/>
            </p:nvSpPr>
            <p:spPr bwMode="auto">
              <a:xfrm>
                <a:off x="8923" y="6503"/>
                <a:ext cx="1200" cy="1298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INŽENJERSTVO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SOFTV.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SISTEMA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</p:txBody>
          </p:sp>
          <p:sp>
            <p:nvSpPr>
              <p:cNvPr id="61457" name="AutoShape 17"/>
              <p:cNvSpPr>
                <a:spLocks noChangeArrowheads="1"/>
              </p:cNvSpPr>
              <p:nvPr/>
            </p:nvSpPr>
            <p:spPr bwMode="auto">
              <a:xfrm>
                <a:off x="10242" y="6558"/>
                <a:ext cx="1087" cy="1298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UPRAV.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SOFTV.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PROJEKTOM</a:t>
                </a:r>
                <a:endParaRPr lang="en-US" sz="1000" i="0"/>
              </a:p>
            </p:txBody>
          </p:sp>
          <p:sp>
            <p:nvSpPr>
              <p:cNvPr id="61458" name="AutoShape 18"/>
              <p:cNvSpPr>
                <a:spLocks noChangeArrowheads="1"/>
              </p:cNvSpPr>
              <p:nvPr/>
            </p:nvSpPr>
            <p:spPr bwMode="auto">
              <a:xfrm>
                <a:off x="1483" y="9558"/>
                <a:ext cx="9935" cy="2593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i="0"/>
                  <a:t>        </a:t>
                </a:r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i="0"/>
                  <a:t>       </a:t>
                </a:r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000" b="1" i="0"/>
              </a:p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i="0"/>
                  <a:t>          </a:t>
                </a:r>
              </a:p>
            </p:txBody>
          </p:sp>
          <p:sp>
            <p:nvSpPr>
              <p:cNvPr id="61459" name="AutoShape 19"/>
              <p:cNvSpPr>
                <a:spLocks noChangeArrowheads="1"/>
              </p:cNvSpPr>
              <p:nvPr/>
            </p:nvSpPr>
            <p:spPr bwMode="auto">
              <a:xfrm>
                <a:off x="1723" y="9918"/>
                <a:ext cx="1728" cy="1153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b="1" i="0"/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DISKRETNA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MATEMATIKA</a:t>
                </a:r>
                <a:endParaRPr lang="en-US" sz="1000" i="0"/>
              </a:p>
            </p:txBody>
          </p:sp>
          <p:sp>
            <p:nvSpPr>
              <p:cNvPr id="61460" name="AutoShape 20"/>
              <p:cNvSpPr>
                <a:spLocks noChangeArrowheads="1"/>
              </p:cNvSpPr>
              <p:nvPr/>
            </p:nvSpPr>
            <p:spPr bwMode="auto">
              <a:xfrm>
                <a:off x="3641" y="9918"/>
                <a:ext cx="5329" cy="1440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                   PROGRAMMING-IN-THE-SMALL</a:t>
                </a:r>
              </a:p>
            </p:txBody>
          </p:sp>
          <p:sp>
            <p:nvSpPr>
              <p:cNvPr id="61461" name="AutoShape 21"/>
              <p:cNvSpPr>
                <a:spLocks noChangeArrowheads="1"/>
              </p:cNvSpPr>
              <p:nvPr/>
            </p:nvSpPr>
            <p:spPr bwMode="auto">
              <a:xfrm>
                <a:off x="3860" y="10623"/>
                <a:ext cx="2017" cy="290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PROGRAMIRANJE</a:t>
                </a:r>
              </a:p>
            </p:txBody>
          </p:sp>
          <p:sp>
            <p:nvSpPr>
              <p:cNvPr id="61462" name="AutoShape 22"/>
              <p:cNvSpPr>
                <a:spLocks noChangeArrowheads="1"/>
              </p:cNvSpPr>
              <p:nvPr/>
            </p:nvSpPr>
            <p:spPr bwMode="auto">
              <a:xfrm>
                <a:off x="6141" y="10263"/>
                <a:ext cx="1440" cy="865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i="0"/>
                  <a:t>  </a:t>
                </a:r>
                <a:r>
                  <a:rPr lang="en-US" sz="1000" b="1" i="0"/>
                  <a:t>STUKTURE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PODATAKA</a:t>
                </a:r>
                <a:endParaRPr lang="en-US" sz="1000" i="0"/>
              </a:p>
            </p:txBody>
          </p:sp>
          <p:sp>
            <p:nvSpPr>
              <p:cNvPr id="61463" name="AutoShape 23"/>
              <p:cNvSpPr>
                <a:spLocks noChangeArrowheads="1"/>
              </p:cNvSpPr>
              <p:nvPr/>
            </p:nvSpPr>
            <p:spPr bwMode="auto">
              <a:xfrm>
                <a:off x="7704" y="10626"/>
                <a:ext cx="1440" cy="290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ALGORITMI</a:t>
                </a:r>
              </a:p>
            </p:txBody>
          </p:sp>
          <p:sp>
            <p:nvSpPr>
              <p:cNvPr id="61464" name="AutoShape 24"/>
              <p:cNvSpPr>
                <a:spLocks noChangeArrowheads="1"/>
              </p:cNvSpPr>
              <p:nvPr/>
            </p:nvSpPr>
            <p:spPr bwMode="auto">
              <a:xfrm>
                <a:off x="9283" y="9918"/>
                <a:ext cx="1873" cy="1440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254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b="1" i="0"/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INŽENJERSKE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000" b="1" i="0"/>
                  <a:t>KOMUNIKACIJE</a:t>
                </a:r>
                <a:endParaRPr lang="en-US" sz="1000" i="0"/>
              </a:p>
            </p:txBody>
          </p:sp>
          <p:sp>
            <p:nvSpPr>
              <p:cNvPr id="53270" name="Line 25"/>
              <p:cNvSpPr>
                <a:spLocks noChangeShapeType="1"/>
              </p:cNvSpPr>
              <p:nvPr/>
            </p:nvSpPr>
            <p:spPr bwMode="auto">
              <a:xfrm flipH="1">
                <a:off x="2563" y="7878"/>
                <a:ext cx="0" cy="20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1" name="Line 26"/>
              <p:cNvSpPr>
                <a:spLocks noChangeShapeType="1"/>
              </p:cNvSpPr>
              <p:nvPr/>
            </p:nvSpPr>
            <p:spPr bwMode="auto">
              <a:xfrm flipV="1">
                <a:off x="2683" y="7830"/>
                <a:ext cx="1422" cy="20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2" name="Line 27"/>
              <p:cNvSpPr>
                <a:spLocks noChangeShapeType="1"/>
              </p:cNvSpPr>
              <p:nvPr/>
            </p:nvSpPr>
            <p:spPr bwMode="auto">
              <a:xfrm flipV="1">
                <a:off x="4536" y="7830"/>
                <a:ext cx="1" cy="20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3" name="Line 28"/>
              <p:cNvSpPr>
                <a:spLocks noChangeShapeType="1"/>
              </p:cNvSpPr>
              <p:nvPr/>
            </p:nvSpPr>
            <p:spPr bwMode="auto">
              <a:xfrm flipV="1">
                <a:off x="6264" y="7830"/>
                <a:ext cx="1" cy="20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4" name="Line 29"/>
              <p:cNvSpPr>
                <a:spLocks noChangeShapeType="1"/>
              </p:cNvSpPr>
              <p:nvPr/>
            </p:nvSpPr>
            <p:spPr bwMode="auto">
              <a:xfrm flipH="1" flipV="1">
                <a:off x="8083" y="7878"/>
                <a:ext cx="0" cy="20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5" name="Line 30"/>
              <p:cNvSpPr>
                <a:spLocks noChangeShapeType="1"/>
              </p:cNvSpPr>
              <p:nvPr/>
            </p:nvSpPr>
            <p:spPr bwMode="auto">
              <a:xfrm flipV="1">
                <a:off x="8803" y="7830"/>
                <a:ext cx="774" cy="20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6" name="Line 31"/>
              <p:cNvSpPr>
                <a:spLocks noChangeShapeType="1"/>
              </p:cNvSpPr>
              <p:nvPr/>
            </p:nvSpPr>
            <p:spPr bwMode="auto">
              <a:xfrm>
                <a:off x="10963" y="7878"/>
                <a:ext cx="1" cy="20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7" name="Line 32"/>
              <p:cNvSpPr>
                <a:spLocks noChangeShapeType="1"/>
              </p:cNvSpPr>
              <p:nvPr/>
            </p:nvSpPr>
            <p:spPr bwMode="auto">
              <a:xfrm>
                <a:off x="9576" y="7830"/>
                <a:ext cx="907" cy="20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8" name="Line 33"/>
              <p:cNvSpPr>
                <a:spLocks noChangeShapeType="1"/>
              </p:cNvSpPr>
              <p:nvPr/>
            </p:nvSpPr>
            <p:spPr bwMode="auto">
              <a:xfrm flipV="1">
                <a:off x="2520" y="6059"/>
                <a:ext cx="1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9" name="Line 34"/>
              <p:cNvSpPr>
                <a:spLocks noChangeShapeType="1"/>
              </p:cNvSpPr>
              <p:nvPr/>
            </p:nvSpPr>
            <p:spPr bwMode="auto">
              <a:xfrm>
                <a:off x="2520" y="6059"/>
                <a:ext cx="849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0" name="Line 35"/>
              <p:cNvSpPr>
                <a:spLocks noChangeShapeType="1"/>
              </p:cNvSpPr>
              <p:nvPr/>
            </p:nvSpPr>
            <p:spPr bwMode="auto">
              <a:xfrm flipV="1">
                <a:off x="11016" y="6059"/>
                <a:ext cx="1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1" name="Line 36"/>
              <p:cNvSpPr>
                <a:spLocks noChangeShapeType="1"/>
              </p:cNvSpPr>
              <p:nvPr/>
            </p:nvSpPr>
            <p:spPr bwMode="auto">
              <a:xfrm flipV="1">
                <a:off x="4392" y="6059"/>
                <a:ext cx="1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2" name="Line 37"/>
              <p:cNvSpPr>
                <a:spLocks noChangeShapeType="1"/>
              </p:cNvSpPr>
              <p:nvPr/>
            </p:nvSpPr>
            <p:spPr bwMode="auto">
              <a:xfrm flipV="1">
                <a:off x="6264" y="6059"/>
                <a:ext cx="1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3" name="Line 38"/>
              <p:cNvSpPr>
                <a:spLocks noChangeShapeType="1"/>
              </p:cNvSpPr>
              <p:nvPr/>
            </p:nvSpPr>
            <p:spPr bwMode="auto">
              <a:xfrm flipV="1">
                <a:off x="7992" y="6059"/>
                <a:ext cx="1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4" name="Line 39"/>
              <p:cNvSpPr>
                <a:spLocks noChangeShapeType="1"/>
              </p:cNvSpPr>
              <p:nvPr/>
            </p:nvSpPr>
            <p:spPr bwMode="auto">
              <a:xfrm flipV="1">
                <a:off x="9576" y="6059"/>
                <a:ext cx="1" cy="43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80" name="AutoShape 40"/>
              <p:cNvSpPr>
                <a:spLocks noChangeArrowheads="1"/>
              </p:cNvSpPr>
              <p:nvPr/>
            </p:nvSpPr>
            <p:spPr bwMode="auto">
              <a:xfrm>
                <a:off x="6120" y="4733"/>
                <a:ext cx="4464" cy="985"/>
              </a:xfrm>
              <a:prstGeom prst="roundRect">
                <a:avLst>
                  <a:gd name="adj" fmla="val 16667"/>
                </a:avLst>
              </a:prstGeom>
              <a:pattFill prst="pct10">
                <a:fgClr>
                  <a:srgbClr val="00000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57238" dir="2021404" algn="ctr" rotWithShape="0">
                  <a:srgbClr val="000000"/>
                </a:outerShdw>
              </a:effectLst>
            </p:spPr>
            <p:txBody>
              <a:bodyPr lIns="12700" tIns="12700" rIns="12700" bIns="12700"/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b="1" i="0"/>
                  <a:t>DOPUNSKE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b="1" i="0"/>
                  <a:t>OBLASTI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1200" b="1" i="0"/>
                  <a:t>SOFTVERSKOG  INŽENJERSTVA</a:t>
                </a:r>
              </a:p>
              <a:p>
                <a:pPr algn="ctr" eaLnBrk="0" hangingPunct="0">
                  <a:spcBef>
                    <a:spcPct val="0"/>
                  </a:spcBef>
                  <a:buFontTx/>
                  <a:buNone/>
                  <a:defRPr/>
                </a:pPr>
                <a:endParaRPr lang="en-US" sz="1200" b="1" i="0"/>
              </a:p>
            </p:txBody>
          </p:sp>
          <p:sp>
            <p:nvSpPr>
              <p:cNvPr id="53286" name="Line 41"/>
              <p:cNvSpPr>
                <a:spLocks noChangeShapeType="1"/>
              </p:cNvSpPr>
              <p:nvPr/>
            </p:nvSpPr>
            <p:spPr bwMode="auto">
              <a:xfrm flipH="1" flipV="1">
                <a:off x="8563" y="5718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254" name="Rectangle 42"/>
            <p:cNvSpPr>
              <a:spLocks noChangeArrowheads="1"/>
            </p:cNvSpPr>
            <p:nvPr/>
          </p:nvSpPr>
          <p:spPr bwMode="auto">
            <a:xfrm>
              <a:off x="240" y="2928"/>
              <a:ext cx="63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lang="en-US" sz="1000" i="0"/>
                <a:t> </a:t>
              </a:r>
              <a:r>
                <a:rPr lang="en-US" sz="1000" b="1" i="0"/>
                <a:t>PREDUSLOVI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5" descr="Standish Project Success Facto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0"/>
            <a:ext cx="6948487" cy="654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863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1476375" y="260350"/>
            <a:ext cx="6248400" cy="762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Literatura: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468313" y="1282700"/>
            <a:ext cx="8280400" cy="3477875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 algn="just">
              <a:buFontTx/>
              <a:buAutoNum type="arabicPeriod"/>
              <a:defRPr/>
            </a:pPr>
            <a:r>
              <a:rPr lang="en-US" sz="2200" dirty="0" err="1">
                <a:latin typeface="Georgia" pitchFamily="18" charset="0"/>
              </a:rPr>
              <a:t>Branko</a:t>
            </a:r>
            <a:r>
              <a:rPr lang="en-US" sz="2200" dirty="0">
                <a:latin typeface="Georgia" pitchFamily="18" charset="0"/>
              </a:rPr>
              <a:t> </a:t>
            </a:r>
            <a:r>
              <a:rPr lang="en-US" sz="2200" dirty="0" err="1">
                <a:latin typeface="Georgia" pitchFamily="18" charset="0"/>
              </a:rPr>
              <a:t>Peri</a:t>
            </a:r>
            <a:r>
              <a:rPr lang="sr-Latn-CS" sz="2200" dirty="0">
                <a:latin typeface="Georgia" pitchFamily="18" charset="0"/>
              </a:rPr>
              <a:t>šić</a:t>
            </a:r>
            <a:r>
              <a:rPr lang="en-US" sz="2200" dirty="0">
                <a:latin typeface="Georgia" pitchFamily="18" charset="0"/>
              </a:rPr>
              <a:t>:</a:t>
            </a:r>
            <a:r>
              <a:rPr lang="en-US" sz="2200" i="0" dirty="0"/>
              <a:t>  </a:t>
            </a:r>
            <a:r>
              <a:rPr lang="sr-Latn-CS" sz="2200" b="1" i="0" dirty="0"/>
              <a:t> </a:t>
            </a:r>
            <a:r>
              <a:rPr lang="en-US" sz="2200" b="1" i="0" dirty="0"/>
              <a:t>“</a:t>
            </a:r>
            <a:r>
              <a:rPr lang="sr-Latn-C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Osnovi softverskog inženjerstva</a:t>
            </a:r>
            <a:r>
              <a:rPr lang="en-U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”</a:t>
            </a:r>
            <a:r>
              <a:rPr lang="sr-Latn-C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– Udžbenik </a:t>
            </a:r>
            <a:r>
              <a:rPr lang="en-U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FTN </a:t>
            </a:r>
            <a:r>
              <a:rPr lang="en-US" sz="2200" b="1" i="0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Izdava</a:t>
            </a:r>
            <a:r>
              <a:rPr lang="sr-Latn-RS" sz="2200" b="1" i="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š</a:t>
            </a:r>
            <a:r>
              <a:rPr lang="en-US" sz="2200" b="1" i="0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tvo</a:t>
            </a:r>
            <a:r>
              <a:rPr lang="en-US" sz="2200" b="1" i="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,</a:t>
            </a:r>
            <a:r>
              <a:rPr lang="sr-Latn-C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201</a:t>
            </a:r>
            <a:r>
              <a:rPr lang="en-U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sr-Latn-C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.g.)</a:t>
            </a:r>
            <a:r>
              <a:rPr lang="en-US" sz="2200" b="1" i="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;</a:t>
            </a:r>
            <a:endParaRPr lang="sr-Latn-CS" sz="2200" b="1" i="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77825" indent="-377825" algn="just">
              <a:buFontTx/>
              <a:buAutoNum type="arabicPeriod"/>
              <a:defRPr/>
            </a:pPr>
            <a:r>
              <a:rPr lang="en-US" sz="2200" dirty="0" err="1" smtClean="0">
                <a:latin typeface="Georgia" pitchFamily="18" charset="0"/>
              </a:rPr>
              <a:t>Branko</a:t>
            </a:r>
            <a:r>
              <a:rPr lang="en-US" sz="2200" dirty="0" smtClean="0">
                <a:latin typeface="Georgia" pitchFamily="18" charset="0"/>
              </a:rPr>
              <a:t> </a:t>
            </a:r>
            <a:r>
              <a:rPr lang="en-US" sz="2200" dirty="0" err="1">
                <a:latin typeface="Georgia" pitchFamily="18" charset="0"/>
              </a:rPr>
              <a:t>Peri</a:t>
            </a:r>
            <a:r>
              <a:rPr lang="sr-Latn-CS" sz="2200" dirty="0">
                <a:latin typeface="Georgia" pitchFamily="18" charset="0"/>
              </a:rPr>
              <a:t>šić</a:t>
            </a:r>
            <a:r>
              <a:rPr lang="en-US" sz="2200" dirty="0">
                <a:latin typeface="Georgia" pitchFamily="18" charset="0"/>
              </a:rPr>
              <a:t>:</a:t>
            </a:r>
            <a:r>
              <a:rPr lang="en-US" sz="2200" i="0" dirty="0"/>
              <a:t>  </a:t>
            </a:r>
            <a:r>
              <a:rPr lang="sr-Latn-CS" sz="2200" b="1" i="0" dirty="0"/>
              <a:t> </a:t>
            </a:r>
            <a:r>
              <a:rPr lang="sr-Latn-CS" sz="2200" b="1" i="0" dirty="0" smtClean="0"/>
              <a:t>Uvod u softversko inženjerstvo </a:t>
            </a:r>
            <a:r>
              <a:rPr lang="sr-Latn-CS" sz="2200" b="1" i="0" dirty="0"/>
              <a:t>( SLAJDOVI – materijal za praćenje </a:t>
            </a:r>
            <a:r>
              <a:rPr lang="sr-Latn-CS" sz="2200" b="1" i="0" dirty="0" smtClean="0"/>
              <a:t>predavanja);</a:t>
            </a:r>
          </a:p>
          <a:p>
            <a:pPr marL="377825" indent="-377825" algn="just">
              <a:buFontTx/>
              <a:buAutoNum type="arabicPeriod"/>
              <a:defRPr/>
            </a:pPr>
            <a:endParaRPr lang="sr-Latn-CS" sz="2200" b="1" i="0" dirty="0" smtClean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  <a:p>
            <a:pPr marL="377825" indent="-377825" algn="just">
              <a:buFontTx/>
              <a:buAutoNum type="arabicPeriod"/>
              <a:defRPr/>
            </a:pPr>
            <a:r>
              <a:rPr lang="sr-Latn-CS" sz="2200" b="1" i="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Younker -  Foundation of Agile Pyton Development;</a:t>
            </a:r>
          </a:p>
          <a:p>
            <a:pPr marL="377825" indent="-377825" algn="just">
              <a:buFontTx/>
              <a:buAutoNum type="arabicPeriod"/>
              <a:defRPr/>
            </a:pPr>
            <a:r>
              <a:rPr lang="sr-Latn-CS" sz="2200" b="1" i="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Murphy – Managing Software Development with Trac and Subversion.</a:t>
            </a:r>
            <a:endParaRPr lang="en-US" sz="2200" b="1" i="0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1000"/>
            <a:ext cx="75438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41288"/>
            <a:ext cx="7924800" cy="59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82563"/>
            <a:ext cx="8077200" cy="60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71450"/>
            <a:ext cx="800100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152400"/>
            <a:ext cx="7162800" cy="822325"/>
          </a:xfrm>
        </p:spPr>
        <p:txBody>
          <a:bodyPr/>
          <a:lstStyle/>
          <a:p>
            <a:pPr eaLnBrk="1" hangingPunct="1"/>
            <a:r>
              <a:rPr lang="sr-Latn-CS" sz="2400" smtClean="0"/>
              <a:t>Faktori koji su izmenili softversko inženjerstvo (Wasserman 1996)</a:t>
            </a:r>
            <a:endParaRPr lang="en-US" sz="2400" smtClean="0"/>
          </a:p>
        </p:txBody>
      </p:sp>
      <p:pic>
        <p:nvPicPr>
          <p:cNvPr id="103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4" name="Group 9"/>
          <p:cNvGrpSpPr>
            <a:grpSpLocks/>
          </p:cNvGrpSpPr>
          <p:nvPr/>
        </p:nvGrpSpPr>
        <p:grpSpPr bwMode="auto">
          <a:xfrm>
            <a:off x="457200" y="1066800"/>
            <a:ext cx="8001000" cy="5262563"/>
            <a:chOff x="288" y="672"/>
            <a:chExt cx="5040" cy="3315"/>
          </a:xfrm>
        </p:grpSpPr>
        <p:grpSp>
          <p:nvGrpSpPr>
            <p:cNvPr id="1035" name="Group 10"/>
            <p:cNvGrpSpPr>
              <a:grpSpLocks/>
            </p:cNvGrpSpPr>
            <p:nvPr/>
          </p:nvGrpSpPr>
          <p:grpSpPr bwMode="auto">
            <a:xfrm>
              <a:off x="2160" y="1920"/>
              <a:ext cx="1296" cy="864"/>
              <a:chOff x="2016" y="1584"/>
              <a:chExt cx="1632" cy="960"/>
            </a:xfrm>
          </p:grpSpPr>
          <p:sp>
            <p:nvSpPr>
              <p:cNvPr id="1057" name="Oval 11"/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1632" cy="9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8" name="Text Box 12"/>
              <p:cNvSpPr txBox="1">
                <a:spLocks noChangeArrowheads="1"/>
              </p:cNvSpPr>
              <p:nvPr/>
            </p:nvSpPr>
            <p:spPr bwMode="auto">
              <a:xfrm>
                <a:off x="2304" y="1824"/>
                <a:ext cx="100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buFontTx/>
                  <a:buNone/>
                </a:pPr>
                <a:r>
                  <a:rPr lang="sr-Latn-CS" sz="2400" i="0"/>
                  <a:t>Promene u SE</a:t>
                </a:r>
                <a:endParaRPr lang="en-US" sz="2400" i="0"/>
              </a:p>
            </p:txBody>
          </p:sp>
        </p:grpSp>
        <p:sp>
          <p:nvSpPr>
            <p:cNvPr id="1036" name="Line 13"/>
            <p:cNvSpPr>
              <a:spLocks noChangeShapeType="1"/>
            </p:cNvSpPr>
            <p:nvPr/>
          </p:nvSpPr>
          <p:spPr bwMode="auto">
            <a:xfrm flipV="1">
              <a:off x="1632" y="2640"/>
              <a:ext cx="67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7" name="Line 14"/>
            <p:cNvSpPr>
              <a:spLocks noChangeShapeType="1"/>
            </p:cNvSpPr>
            <p:nvPr/>
          </p:nvSpPr>
          <p:spPr bwMode="auto">
            <a:xfrm>
              <a:off x="1344" y="1440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1026" name="Object 15"/>
            <p:cNvGraphicFramePr>
              <a:graphicFrameLocks noChangeAspect="1"/>
            </p:cNvGraphicFramePr>
            <p:nvPr/>
          </p:nvGraphicFramePr>
          <p:xfrm>
            <a:off x="624" y="912"/>
            <a:ext cx="764" cy="705"/>
          </p:xfrm>
          <a:graphic>
            <a:graphicData uri="http://schemas.openxmlformats.org/presentationml/2006/ole">
              <p:oleObj spid="_x0000_s1026" name="Visio" r:id="rId5" imgW="1212840" imgH="1119240" progId="">
                <p:embed/>
              </p:oleObj>
            </a:graphicData>
          </a:graphic>
        </p:graphicFrame>
        <p:graphicFrame>
          <p:nvGraphicFramePr>
            <p:cNvPr id="1027" name="Object 16"/>
            <p:cNvGraphicFramePr>
              <a:graphicFrameLocks noChangeAspect="1"/>
            </p:cNvGraphicFramePr>
            <p:nvPr/>
          </p:nvGraphicFramePr>
          <p:xfrm>
            <a:off x="288" y="1920"/>
            <a:ext cx="1104" cy="983"/>
          </p:xfrm>
          <a:graphic>
            <a:graphicData uri="http://schemas.openxmlformats.org/presentationml/2006/ole">
              <p:oleObj spid="_x0000_s1027" name="Visio" r:id="rId6" imgW="2288520" imgH="2038320" progId="">
                <p:embed/>
              </p:oleObj>
            </a:graphicData>
          </a:graphic>
        </p:graphicFrame>
        <p:sp>
          <p:nvSpPr>
            <p:cNvPr id="1038" name="Line 17"/>
            <p:cNvSpPr>
              <a:spLocks noChangeShapeType="1"/>
            </p:cNvSpPr>
            <p:nvPr/>
          </p:nvSpPr>
          <p:spPr bwMode="auto">
            <a:xfrm>
              <a:off x="1296" y="244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1028" name="Object 18"/>
            <p:cNvGraphicFramePr>
              <a:graphicFrameLocks noChangeAspect="1"/>
            </p:cNvGraphicFramePr>
            <p:nvPr/>
          </p:nvGraphicFramePr>
          <p:xfrm>
            <a:off x="2400" y="672"/>
            <a:ext cx="887" cy="912"/>
          </p:xfrm>
          <a:graphic>
            <a:graphicData uri="http://schemas.openxmlformats.org/presentationml/2006/ole">
              <p:oleObj spid="_x0000_s1028" name="Visio" r:id="rId7" imgW="1861920" imgH="1915200" progId="">
                <p:embed/>
              </p:oleObj>
            </a:graphicData>
          </a:graphic>
        </p:graphicFrame>
        <p:sp>
          <p:nvSpPr>
            <p:cNvPr id="1039" name="Line 19"/>
            <p:cNvSpPr>
              <a:spLocks noChangeShapeType="1"/>
            </p:cNvSpPr>
            <p:nvPr/>
          </p:nvSpPr>
          <p:spPr bwMode="auto">
            <a:xfrm>
              <a:off x="2736" y="1584"/>
              <a:ext cx="4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1029" name="Object 20"/>
            <p:cNvGraphicFramePr>
              <a:graphicFrameLocks noChangeAspect="1"/>
            </p:cNvGraphicFramePr>
            <p:nvPr/>
          </p:nvGraphicFramePr>
          <p:xfrm>
            <a:off x="768" y="3120"/>
            <a:ext cx="1152" cy="867"/>
          </p:xfrm>
          <a:graphic>
            <a:graphicData uri="http://schemas.openxmlformats.org/presentationml/2006/ole">
              <p:oleObj spid="_x0000_s1029" name="Visio" r:id="rId8" imgW="3435120" imgH="2584800" progId="">
                <p:embed/>
              </p:oleObj>
            </a:graphicData>
          </a:graphic>
        </p:graphicFrame>
        <p:sp>
          <p:nvSpPr>
            <p:cNvPr id="1040" name="Text Box 21"/>
            <p:cNvSpPr txBox="1">
              <a:spLocks noChangeArrowheads="1"/>
            </p:cNvSpPr>
            <p:nvPr/>
          </p:nvSpPr>
          <p:spPr bwMode="auto">
            <a:xfrm>
              <a:off x="1536" y="2784"/>
              <a:ext cx="816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sr-Latn-CS" sz="1400" i="0"/>
                <a:t>User interfaces</a:t>
              </a:r>
              <a:endParaRPr lang="en-US" sz="1400" i="0"/>
            </a:p>
          </p:txBody>
        </p:sp>
        <p:sp>
          <p:nvSpPr>
            <p:cNvPr id="1041" name="Text Box 22"/>
            <p:cNvSpPr txBox="1">
              <a:spLocks noChangeArrowheads="1"/>
            </p:cNvSpPr>
            <p:nvPr/>
          </p:nvSpPr>
          <p:spPr bwMode="auto">
            <a:xfrm>
              <a:off x="1248" y="2208"/>
              <a:ext cx="10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sr-Latn-CS" sz="1400" i="0"/>
                <a:t>Shift in economics</a:t>
              </a:r>
              <a:endParaRPr lang="en-US" sz="1400" i="0"/>
            </a:p>
          </p:txBody>
        </p:sp>
        <p:sp>
          <p:nvSpPr>
            <p:cNvPr id="1042" name="Text Box 23"/>
            <p:cNvSpPr txBox="1">
              <a:spLocks noChangeArrowheads="1"/>
            </p:cNvSpPr>
            <p:nvPr/>
          </p:nvSpPr>
          <p:spPr bwMode="auto">
            <a:xfrm>
              <a:off x="1152" y="1632"/>
              <a:ext cx="115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sr-Latn-CS" sz="1400" i="0"/>
                <a:t>Desktop Computing</a:t>
              </a:r>
              <a:endParaRPr lang="en-US" sz="1400" i="0"/>
            </a:p>
          </p:txBody>
        </p:sp>
        <p:sp>
          <p:nvSpPr>
            <p:cNvPr id="1043" name="Text Box 24"/>
            <p:cNvSpPr txBox="1">
              <a:spLocks noChangeArrowheads="1"/>
            </p:cNvSpPr>
            <p:nvPr/>
          </p:nvSpPr>
          <p:spPr bwMode="auto">
            <a:xfrm>
              <a:off x="2256" y="1680"/>
              <a:ext cx="115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sr-Latn-CS" sz="1400" i="0"/>
                <a:t>Object technology</a:t>
              </a:r>
              <a:endParaRPr lang="en-US" sz="1400" i="0"/>
            </a:p>
          </p:txBody>
        </p:sp>
        <p:graphicFrame>
          <p:nvGraphicFramePr>
            <p:cNvPr id="1030" name="Object 25"/>
            <p:cNvGraphicFramePr>
              <a:graphicFrameLocks noChangeAspect="1"/>
            </p:cNvGraphicFramePr>
            <p:nvPr/>
          </p:nvGraphicFramePr>
          <p:xfrm>
            <a:off x="3600" y="2832"/>
            <a:ext cx="914" cy="960"/>
          </p:xfrm>
          <a:graphic>
            <a:graphicData uri="http://schemas.openxmlformats.org/presentationml/2006/ole">
              <p:oleObj spid="_x0000_s1030" name="Visio" r:id="rId9" imgW="5008320" imgH="5258880" progId="">
                <p:embed/>
              </p:oleObj>
            </a:graphicData>
          </a:graphic>
        </p:graphicFrame>
        <p:sp>
          <p:nvSpPr>
            <p:cNvPr id="98330" name="Text Box 26"/>
            <p:cNvSpPr txBox="1">
              <a:spLocks noChangeArrowheads="1"/>
            </p:cNvSpPr>
            <p:nvPr/>
          </p:nvSpPr>
          <p:spPr bwMode="auto">
            <a:xfrm>
              <a:off x="3024" y="2928"/>
              <a:ext cx="816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Tx/>
                <a:buNone/>
                <a:defRPr/>
              </a:pPr>
              <a:r>
                <a:rPr lang="sr-Latn-CS" sz="1400" i="0"/>
                <a:t>Networking</a:t>
              </a:r>
              <a:endParaRPr lang="en-US" sz="1400" i="0"/>
            </a:p>
          </p:txBody>
        </p:sp>
        <p:sp>
          <p:nvSpPr>
            <p:cNvPr id="1045" name="Line 27"/>
            <p:cNvSpPr>
              <a:spLocks noChangeShapeType="1"/>
            </p:cNvSpPr>
            <p:nvPr/>
          </p:nvSpPr>
          <p:spPr bwMode="auto">
            <a:xfrm flipH="1" flipV="1">
              <a:off x="3216" y="2736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46" name="Group 28"/>
            <p:cNvGrpSpPr>
              <a:grpSpLocks/>
            </p:cNvGrpSpPr>
            <p:nvPr/>
          </p:nvGrpSpPr>
          <p:grpSpPr bwMode="auto">
            <a:xfrm>
              <a:off x="3840" y="1104"/>
              <a:ext cx="768" cy="432"/>
              <a:chOff x="3648" y="912"/>
              <a:chExt cx="1248" cy="672"/>
            </a:xfrm>
          </p:grpSpPr>
          <p:sp>
            <p:nvSpPr>
              <p:cNvPr id="1052" name="Rectangle 29"/>
              <p:cNvSpPr>
                <a:spLocks noChangeArrowheads="1"/>
              </p:cNvSpPr>
              <p:nvPr/>
            </p:nvSpPr>
            <p:spPr bwMode="auto">
              <a:xfrm>
                <a:off x="3648" y="912"/>
                <a:ext cx="38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3" name="Rectangle 30"/>
              <p:cNvSpPr>
                <a:spLocks noChangeArrowheads="1"/>
              </p:cNvSpPr>
              <p:nvPr/>
            </p:nvSpPr>
            <p:spPr bwMode="auto">
              <a:xfrm>
                <a:off x="4080" y="1152"/>
                <a:ext cx="38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Rectangle 31"/>
              <p:cNvSpPr>
                <a:spLocks noChangeArrowheads="1"/>
              </p:cNvSpPr>
              <p:nvPr/>
            </p:nvSpPr>
            <p:spPr bwMode="auto">
              <a:xfrm>
                <a:off x="4512" y="1392"/>
                <a:ext cx="38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32"/>
              <p:cNvSpPr>
                <a:spLocks/>
              </p:cNvSpPr>
              <p:nvPr/>
            </p:nvSpPr>
            <p:spPr bwMode="auto">
              <a:xfrm>
                <a:off x="4032" y="1008"/>
                <a:ext cx="240" cy="144"/>
              </a:xfrm>
              <a:custGeom>
                <a:avLst/>
                <a:gdLst>
                  <a:gd name="T0" fmla="*/ 0 w 240"/>
                  <a:gd name="T1" fmla="*/ 0 h 144"/>
                  <a:gd name="T2" fmla="*/ 240 w 240"/>
                  <a:gd name="T3" fmla="*/ 0 h 144"/>
                  <a:gd name="T4" fmla="*/ 240 w 240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144"/>
                  <a:gd name="T11" fmla="*/ 240 w 24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14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6" name="Freeform 33"/>
              <p:cNvSpPr>
                <a:spLocks/>
              </p:cNvSpPr>
              <p:nvPr/>
            </p:nvSpPr>
            <p:spPr bwMode="auto">
              <a:xfrm>
                <a:off x="4464" y="1248"/>
                <a:ext cx="240" cy="144"/>
              </a:xfrm>
              <a:custGeom>
                <a:avLst/>
                <a:gdLst>
                  <a:gd name="T0" fmla="*/ 0 w 240"/>
                  <a:gd name="T1" fmla="*/ 0 h 144"/>
                  <a:gd name="T2" fmla="*/ 240 w 240"/>
                  <a:gd name="T3" fmla="*/ 0 h 144"/>
                  <a:gd name="T4" fmla="*/ 240 w 240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144"/>
                  <a:gd name="T11" fmla="*/ 240 w 24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14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047" name="Line 34"/>
            <p:cNvSpPr>
              <a:spLocks noChangeShapeType="1"/>
            </p:cNvSpPr>
            <p:nvPr/>
          </p:nvSpPr>
          <p:spPr bwMode="auto">
            <a:xfrm flipH="1">
              <a:off x="3408" y="1440"/>
              <a:ext cx="72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339" name="Text Box 35"/>
            <p:cNvSpPr txBox="1">
              <a:spLocks noChangeArrowheads="1"/>
            </p:cNvSpPr>
            <p:nvPr/>
          </p:nvSpPr>
          <p:spPr bwMode="auto">
            <a:xfrm>
              <a:off x="3264" y="1680"/>
              <a:ext cx="1392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Tx/>
                <a:buNone/>
                <a:defRPr/>
              </a:pPr>
              <a:r>
                <a:rPr lang="sr-Latn-CS" sz="1400" i="0"/>
                <a:t>waterfall life cycle model?</a:t>
              </a:r>
              <a:endParaRPr lang="en-US" sz="1400" i="0"/>
            </a:p>
          </p:txBody>
        </p:sp>
        <p:pic>
          <p:nvPicPr>
            <p:cNvPr id="1049" name="Picture 3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560" y="2256"/>
              <a:ext cx="768" cy="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0" name="Line 37"/>
            <p:cNvSpPr>
              <a:spLocks noChangeShapeType="1"/>
            </p:cNvSpPr>
            <p:nvPr/>
          </p:nvSpPr>
          <p:spPr bwMode="auto">
            <a:xfrm flipH="1" flipV="1">
              <a:off x="3456" y="2400"/>
              <a:ext cx="105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342" name="Text Box 38"/>
            <p:cNvSpPr txBox="1">
              <a:spLocks noChangeArrowheads="1"/>
            </p:cNvSpPr>
            <p:nvPr/>
          </p:nvSpPr>
          <p:spPr bwMode="auto">
            <a:xfrm>
              <a:off x="3648" y="2160"/>
              <a:ext cx="912" cy="19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Tx/>
                <a:buNone/>
                <a:defRPr/>
              </a:pPr>
              <a:r>
                <a:rPr lang="sr-Latn-CS" sz="1400" i="0"/>
                <a:t>Time to market</a:t>
              </a:r>
              <a:endParaRPr lang="en-US" sz="1400" i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46063"/>
            <a:ext cx="7848600" cy="592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79400"/>
            <a:ext cx="77724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42888"/>
            <a:ext cx="7924800" cy="591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01613"/>
            <a:ext cx="79248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36525"/>
            <a:ext cx="8001000" cy="606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1013" y="5876925"/>
            <a:ext cx="86360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382588"/>
            <a:ext cx="7991475" cy="579437"/>
          </a:xfrm>
        </p:spPr>
        <p:txBody>
          <a:bodyPr/>
          <a:lstStyle/>
          <a:p>
            <a:pPr eaLnBrk="1" hangingPunct="1"/>
            <a:r>
              <a:rPr lang="sr-Latn-CS" sz="3200" smtClean="0"/>
              <a:t>Način izvođenja konačne ocene</a:t>
            </a:r>
            <a:endParaRPr lang="en-US" sz="3200" smtClean="0"/>
          </a:p>
        </p:txBody>
      </p:sp>
      <p:graphicFrame>
        <p:nvGraphicFramePr>
          <p:cNvPr id="535616" name="Group 64"/>
          <p:cNvGraphicFramePr>
            <a:graphicFrameLocks noGrp="1"/>
          </p:cNvGraphicFramePr>
          <p:nvPr/>
        </p:nvGraphicFramePr>
        <p:xfrm>
          <a:off x="684213" y="1268413"/>
          <a:ext cx="7632700" cy="4302760"/>
        </p:xfrm>
        <a:graphic>
          <a:graphicData uri="http://schemas.openxmlformats.org/drawingml/2006/table">
            <a:tbl>
              <a:tblPr/>
              <a:tblGrid>
                <a:gridCol w="2544762"/>
                <a:gridCol w="2543175"/>
                <a:gridCol w="2544763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Od(poena)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Do(poena)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Ponavlja predmet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Ispunio predispitne obaveza!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Ukupno 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Ukupno 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Kona</a:t>
                      </a: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č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 ocena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Ponavlja završni ispit (TOO/TTE)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55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 (E)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65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 (D)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75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 (C)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85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94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 (B)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95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100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sr-Latn-C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 (A)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12725"/>
            <a:ext cx="800100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1295400" y="1295400"/>
            <a:ext cx="701040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sz="4400" b="1" i="0">
                <a:solidFill>
                  <a:schemeClr val="hlink"/>
                </a:solidFill>
              </a:rPr>
              <a:t>S</a:t>
            </a:r>
            <a:r>
              <a:rPr lang="en-US" sz="4400" b="1"/>
              <a:t>oft</a:t>
            </a:r>
            <a:r>
              <a:rPr lang="en-US" sz="4400" b="1" i="0">
                <a:solidFill>
                  <a:schemeClr val="hlink"/>
                </a:solidFill>
              </a:rPr>
              <a:t>W</a:t>
            </a:r>
            <a:r>
              <a:rPr lang="en-US" sz="4400" b="1"/>
              <a:t>are</a:t>
            </a:r>
          </a:p>
          <a:p>
            <a:pPr>
              <a:buFontTx/>
              <a:buNone/>
            </a:pPr>
            <a:r>
              <a:rPr lang="en-US" sz="4400" b="1" i="0">
                <a:solidFill>
                  <a:schemeClr val="hlink"/>
                </a:solidFill>
              </a:rPr>
              <a:t>E</a:t>
            </a:r>
            <a:r>
              <a:rPr lang="en-US" sz="4400" b="1"/>
              <a:t>ngineering</a:t>
            </a:r>
          </a:p>
          <a:p>
            <a:pPr>
              <a:buFontTx/>
              <a:buNone/>
            </a:pPr>
            <a:r>
              <a:rPr lang="en-US" sz="4400" b="1" i="0">
                <a:solidFill>
                  <a:schemeClr val="hlink"/>
                </a:solidFill>
              </a:rPr>
              <a:t>B</a:t>
            </a:r>
            <a:r>
              <a:rPr lang="en-US" sz="4400" b="1"/>
              <a:t>ody</a:t>
            </a:r>
          </a:p>
          <a:p>
            <a:pPr>
              <a:buFontTx/>
              <a:buNone/>
            </a:pPr>
            <a:r>
              <a:rPr lang="en-US" sz="4400" b="1" i="0">
                <a:solidFill>
                  <a:schemeClr val="hlink"/>
                </a:solidFill>
              </a:rPr>
              <a:t>O</a:t>
            </a:r>
            <a:r>
              <a:rPr lang="en-US" sz="4400" b="1"/>
              <a:t>f</a:t>
            </a:r>
          </a:p>
          <a:p>
            <a:pPr>
              <a:buFontTx/>
              <a:buNone/>
            </a:pPr>
            <a:r>
              <a:rPr lang="en-US" sz="4400" b="1" i="0">
                <a:solidFill>
                  <a:schemeClr val="hlink"/>
                </a:solidFill>
              </a:rPr>
              <a:t>K</a:t>
            </a:r>
            <a:r>
              <a:rPr lang="en-US" sz="4400" b="1"/>
              <a:t>nowledge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5404" y="6416334"/>
            <a:ext cx="393671" cy="38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45358"/>
            <a:ext cx="9144000" cy="606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SWEBOK-4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3572" y="6000768"/>
            <a:ext cx="663103" cy="64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85728"/>
            <a:ext cx="8143932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000108"/>
            <a:ext cx="4098924" cy="450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0"/>
            <a:ext cx="40557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SWEBOK-6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214290"/>
            <a:ext cx="675955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SWEBOK-7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7372" y="6000768"/>
            <a:ext cx="663103" cy="64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34394"/>
            <a:ext cx="7323727" cy="635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SWEBOK-8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0"/>
            <a:ext cx="5986472" cy="598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SWEBOK-9</a:t>
            </a: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3900" y="5854576"/>
            <a:ext cx="812775" cy="793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14290"/>
            <a:ext cx="8685873" cy="551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SWEBOK-10</a:t>
            </a: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1071546"/>
            <a:ext cx="7143768" cy="508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6143636" y="500042"/>
            <a:ext cx="1371600" cy="1593850"/>
            <a:chOff x="3936" y="192"/>
            <a:chExt cx="864" cy="1004"/>
          </a:xfrm>
        </p:grpSpPr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289596">
              <a:off x="3936" y="192"/>
              <a:ext cx="853" cy="1004"/>
            </a:xfrm>
            <a:prstGeom prst="wedgeEllipseCallout">
              <a:avLst>
                <a:gd name="adj1" fmla="val -130819"/>
                <a:gd name="adj2" fmla="val 8861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en-US" sz="2400" i="0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 rot="-81529">
              <a:off x="3984" y="576"/>
              <a:ext cx="81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sr-Latn-CS" sz="1400" b="1" i="0">
                  <a:latin typeface="Arial Narrow" pitchFamily="34" charset="0"/>
                </a:rPr>
                <a:t>Configuration Control Board</a:t>
              </a: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 bwMode="auto">
          <a:xfrm rot="-210764">
            <a:off x="38589" y="3248710"/>
            <a:ext cx="1181493" cy="1295869"/>
            <a:chOff x="0" y="144"/>
            <a:chExt cx="1004" cy="853"/>
          </a:xfrm>
        </p:grpSpPr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7804268">
              <a:off x="75" y="69"/>
              <a:ext cx="853" cy="1004"/>
            </a:xfrm>
            <a:prstGeom prst="wedgeEllipseCallout">
              <a:avLst>
                <a:gd name="adj1" fmla="val 29287"/>
                <a:gd name="adj2" fmla="val 58236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/>
            <a:lstStyle/>
            <a:p>
              <a:pPr algn="ctr">
                <a:spcBef>
                  <a:spcPct val="0"/>
                </a:spcBef>
                <a:buFontTx/>
                <a:buNone/>
              </a:pPr>
              <a:endParaRPr lang="en-US" sz="2400" i="0"/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44" y="240"/>
              <a:ext cx="720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sr-Latn-CS" sz="1400" b="1" i="0" dirty="0">
                  <a:latin typeface="Arial Narrow" pitchFamily="34" charset="0"/>
                </a:rPr>
                <a:t>Software Change Request</a:t>
              </a:r>
              <a:endParaRPr lang="en-US" sz="1400" b="1" i="0" dirty="0">
                <a:latin typeface="Arial Narrow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19250" y="260350"/>
            <a:ext cx="6248400" cy="579438"/>
          </a:xfrm>
          <a:noFill/>
        </p:spPr>
        <p:txBody>
          <a:bodyPr/>
          <a:lstStyle/>
          <a:p>
            <a:pPr eaLnBrk="1" hangingPunct="1"/>
            <a:r>
              <a:rPr lang="en-US" sz="3200" smtClean="0"/>
              <a:t>Jednostavan s</a:t>
            </a:r>
            <a:r>
              <a:rPr lang="sr-Latn-CS" sz="3200" smtClean="0"/>
              <a:t>avet</a:t>
            </a:r>
            <a:r>
              <a:rPr lang="en-US" sz="3200" smtClean="0"/>
              <a:t>!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250825" y="1052513"/>
            <a:ext cx="8713788" cy="490855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7825" indent="-377825">
              <a:buFontTx/>
              <a:buAutoNum type="arabicPeriod"/>
              <a:defRPr/>
            </a:pPr>
            <a:r>
              <a:rPr lang="sr-Latn-CS" sz="4000" dirty="0"/>
              <a:t> </a:t>
            </a:r>
            <a:r>
              <a:rPr lang="sr-Latn-CS" sz="3600" b="1" dirty="0"/>
              <a:t>Odbraniti vežbe</a:t>
            </a:r>
            <a:r>
              <a:rPr lang="sr-Latn-CS" sz="3600" dirty="0"/>
              <a:t> – kontinuiran rad u toku semestra. </a:t>
            </a:r>
            <a:endParaRPr lang="en-US" sz="3600" dirty="0"/>
          </a:p>
          <a:p>
            <a:pPr marL="911225" lvl="1" indent="-342900">
              <a:buFontTx/>
              <a:buNone/>
              <a:defRPr/>
            </a:pPr>
            <a:r>
              <a:rPr lang="sr-Latn-CS" sz="3200" dirty="0"/>
              <a:t>Početak: OOP – elementarni problemi ... evolutivno dolazimo do KRAJA: -(oziljan OOP) – </a:t>
            </a:r>
            <a:r>
              <a:rPr lang="sr-Latn-CS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Veština</a:t>
            </a:r>
            <a:r>
              <a:rPr lang="sr-Latn-CS" sz="3200" dirty="0"/>
              <a:t>!</a:t>
            </a:r>
            <a:r>
              <a:rPr lang="en-US" sz="4000" dirty="0"/>
              <a:t> </a:t>
            </a:r>
            <a:r>
              <a:rPr lang="sr-Latn-CS" sz="4000" dirty="0"/>
              <a:t>  </a:t>
            </a:r>
            <a:r>
              <a:rPr lang="en-US" sz="4000" dirty="0"/>
              <a:t> </a:t>
            </a:r>
          </a:p>
          <a:p>
            <a:pPr marL="377825" indent="-377825">
              <a:buFontTx/>
              <a:buAutoNum type="arabicPeriod"/>
              <a:defRPr/>
            </a:pPr>
            <a:r>
              <a:rPr lang="en-US" sz="4000" dirty="0"/>
              <a:t> </a:t>
            </a:r>
            <a:r>
              <a:rPr lang="sr-Latn-CS" sz="3600" dirty="0"/>
              <a:t>Položiti test iz </a:t>
            </a:r>
            <a:r>
              <a:rPr lang="en-US" sz="3600" dirty="0" smtClean="0"/>
              <a:t> </a:t>
            </a:r>
            <a:r>
              <a:rPr lang="en-US" sz="3600" dirty="0" err="1" smtClean="0"/>
              <a:t>specifikacije</a:t>
            </a:r>
            <a:r>
              <a:rPr lang="en-US" sz="3600" dirty="0" smtClean="0"/>
              <a:t>  </a:t>
            </a:r>
            <a:r>
              <a:rPr lang="en-US" sz="3600" dirty="0" err="1" smtClean="0"/>
              <a:t>pona</a:t>
            </a:r>
            <a:r>
              <a:rPr lang="sr-Latn-RS" sz="3600" dirty="0" smtClean="0"/>
              <a:t>š</a:t>
            </a:r>
            <a:r>
              <a:rPr lang="en-US" sz="3600" dirty="0" err="1" smtClean="0"/>
              <a:t>anja</a:t>
            </a:r>
            <a:r>
              <a:rPr lang="en-US" sz="3600" dirty="0" smtClean="0"/>
              <a:t> </a:t>
            </a:r>
            <a:endParaRPr lang="en-US" sz="3600" b="1" i="0" dirty="0"/>
          </a:p>
          <a:p>
            <a:pPr marL="377825" indent="-377825">
              <a:buFontTx/>
              <a:buAutoNum type="arabicPeriod"/>
              <a:defRPr/>
            </a:pPr>
            <a:r>
              <a:rPr lang="sr-Latn-CS" sz="4000" dirty="0"/>
              <a:t> </a:t>
            </a:r>
            <a:r>
              <a:rPr lang="sr-Latn-CS" sz="3600" dirty="0"/>
              <a:t>Položiti test iz teorije. – </a:t>
            </a:r>
            <a:r>
              <a:rPr lang="sr-Latn-C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Znanje</a:t>
            </a:r>
            <a:r>
              <a:rPr lang="sr-Latn-CS" sz="3600" dirty="0"/>
              <a:t>!</a:t>
            </a:r>
            <a:endParaRPr lang="en-US" sz="3600" b="1" i="0" dirty="0"/>
          </a:p>
        </p:txBody>
      </p:sp>
      <p:pic>
        <p:nvPicPr>
          <p:cNvPr id="13316" name="Picture 102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1013" y="6065838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SWEBOK-11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6776" y="5994130"/>
            <a:ext cx="669899" cy="6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0"/>
            <a:ext cx="7827270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SWEBOK-12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3572" y="6000768"/>
            <a:ext cx="663103" cy="64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"/>
            <a:ext cx="8070405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SWEBOK-13</a:t>
            </a: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6711" y="6072206"/>
            <a:ext cx="589964" cy="57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0"/>
            <a:ext cx="6000792" cy="651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SWEBOK-14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26530"/>
            <a:ext cx="6514769" cy="661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SWEBOK-14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0"/>
            <a:ext cx="4146253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SWEBOK-14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0"/>
            <a:ext cx="5492138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SWEBOK-14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0433" y="5929330"/>
            <a:ext cx="736242" cy="71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85728"/>
            <a:ext cx="8143932" cy="565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SWEBOK-15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696" y="1643050"/>
            <a:ext cx="8618184" cy="345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SWEBOK-15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357298"/>
            <a:ext cx="8429652" cy="427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SWEBOK-15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714488"/>
            <a:ext cx="857252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Agile Software Development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1013" y="6065838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 descr="Dilbert&amp;#8217;s comic stripes about Agi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838328"/>
            <a:ext cx="6215106" cy="580395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152400"/>
            <a:ext cx="6248400" cy="762000"/>
          </a:xfrm>
        </p:spPr>
        <p:txBody>
          <a:bodyPr/>
          <a:lstStyle/>
          <a:p>
            <a:pPr eaLnBrk="1" hangingPunct="1"/>
            <a:r>
              <a:rPr lang="en-US" smtClean="0"/>
              <a:t>Pritisci na SE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948" name="Group 5"/>
          <p:cNvGrpSpPr>
            <a:grpSpLocks noChangeAspect="1"/>
          </p:cNvGrpSpPr>
          <p:nvPr/>
        </p:nvGrpSpPr>
        <p:grpSpPr bwMode="auto">
          <a:xfrm>
            <a:off x="323850" y="836613"/>
            <a:ext cx="8515350" cy="5435600"/>
            <a:chOff x="2334" y="5306"/>
            <a:chExt cx="8238" cy="5283"/>
          </a:xfrm>
        </p:grpSpPr>
        <p:sp>
          <p:nvSpPr>
            <p:cNvPr id="82949" name="AutoShape 6"/>
            <p:cNvSpPr>
              <a:spLocks noChangeAspect="1" noChangeArrowheads="1"/>
            </p:cNvSpPr>
            <p:nvPr/>
          </p:nvSpPr>
          <p:spPr bwMode="auto">
            <a:xfrm>
              <a:off x="2334" y="5306"/>
              <a:ext cx="8238" cy="5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950" name="Oval 7"/>
            <p:cNvSpPr>
              <a:spLocks noChangeArrowheads="1"/>
            </p:cNvSpPr>
            <p:nvPr/>
          </p:nvSpPr>
          <p:spPr bwMode="auto">
            <a:xfrm>
              <a:off x="5737" y="7301"/>
              <a:ext cx="1700" cy="1708"/>
            </a:xfrm>
            <a:prstGeom prst="ellipse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185E1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51" name="Line 8"/>
            <p:cNvSpPr>
              <a:spLocks noChangeShapeType="1"/>
            </p:cNvSpPr>
            <p:nvPr/>
          </p:nvSpPr>
          <p:spPr bwMode="auto">
            <a:xfrm flipV="1">
              <a:off x="5168" y="8998"/>
              <a:ext cx="952" cy="1141"/>
            </a:xfrm>
            <a:prstGeom prst="line">
              <a:avLst/>
            </a:prstGeom>
            <a:noFill/>
            <a:ln w="76200">
              <a:solidFill>
                <a:srgbClr val="FFCC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52" name="Rectangle 9" descr="50%"/>
            <p:cNvSpPr>
              <a:spLocks noChangeArrowheads="1"/>
            </p:cNvSpPr>
            <p:nvPr/>
          </p:nvSpPr>
          <p:spPr bwMode="auto">
            <a:xfrm>
              <a:off x="3184" y="10062"/>
              <a:ext cx="1984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Tehnologije</a:t>
              </a:r>
              <a:endParaRPr lang="en-US"/>
            </a:p>
          </p:txBody>
        </p:sp>
        <p:sp>
          <p:nvSpPr>
            <p:cNvPr id="82953" name="Rectangle 10"/>
            <p:cNvSpPr>
              <a:spLocks noChangeArrowheads="1"/>
            </p:cNvSpPr>
            <p:nvPr/>
          </p:nvSpPr>
          <p:spPr bwMode="auto">
            <a:xfrm>
              <a:off x="2574" y="9145"/>
              <a:ext cx="1932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Performansa</a:t>
              </a:r>
              <a:endParaRPr lang="en-US"/>
            </a:p>
          </p:txBody>
        </p:sp>
        <p:sp>
          <p:nvSpPr>
            <p:cNvPr id="82954" name="Line 11"/>
            <p:cNvSpPr>
              <a:spLocks noChangeShapeType="1"/>
            </p:cNvSpPr>
            <p:nvPr/>
          </p:nvSpPr>
          <p:spPr bwMode="auto">
            <a:xfrm>
              <a:off x="4891" y="7223"/>
              <a:ext cx="939" cy="603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55" name="Rectangle 12"/>
            <p:cNvSpPr>
              <a:spLocks noChangeArrowheads="1"/>
            </p:cNvSpPr>
            <p:nvPr/>
          </p:nvSpPr>
          <p:spPr bwMode="auto">
            <a:xfrm>
              <a:off x="8224" y="9145"/>
              <a:ext cx="1884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Propusnost</a:t>
              </a:r>
              <a:endParaRPr lang="en-US"/>
            </a:p>
          </p:txBody>
        </p:sp>
        <p:sp>
          <p:nvSpPr>
            <p:cNvPr id="82956" name="Line 13"/>
            <p:cNvSpPr>
              <a:spLocks noChangeShapeType="1"/>
            </p:cNvSpPr>
            <p:nvPr/>
          </p:nvSpPr>
          <p:spPr bwMode="auto">
            <a:xfrm>
              <a:off x="4603" y="8126"/>
              <a:ext cx="1123" cy="2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57" name="Rectangle 14"/>
            <p:cNvSpPr>
              <a:spLocks noChangeArrowheads="1"/>
            </p:cNvSpPr>
            <p:nvPr/>
          </p:nvSpPr>
          <p:spPr bwMode="auto">
            <a:xfrm>
              <a:off x="3107" y="6816"/>
              <a:ext cx="1513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Kapacitet</a:t>
              </a:r>
              <a:endParaRPr lang="en-US"/>
            </a:p>
          </p:txBody>
        </p:sp>
        <p:sp>
          <p:nvSpPr>
            <p:cNvPr id="82958" name="Line 15"/>
            <p:cNvSpPr>
              <a:spLocks noChangeShapeType="1"/>
            </p:cNvSpPr>
            <p:nvPr/>
          </p:nvSpPr>
          <p:spPr bwMode="auto">
            <a:xfrm flipV="1">
              <a:off x="4938" y="8680"/>
              <a:ext cx="970" cy="603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59" name="Rectangle 16"/>
            <p:cNvSpPr>
              <a:spLocks noChangeArrowheads="1"/>
            </p:cNvSpPr>
            <p:nvPr/>
          </p:nvSpPr>
          <p:spPr bwMode="auto">
            <a:xfrm>
              <a:off x="2334" y="7864"/>
              <a:ext cx="2286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Raspoloživost</a:t>
              </a:r>
              <a:endParaRPr lang="en-US"/>
            </a:p>
          </p:txBody>
        </p:sp>
        <p:sp>
          <p:nvSpPr>
            <p:cNvPr id="82960" name="Rectangle 17"/>
            <p:cNvSpPr>
              <a:spLocks noChangeArrowheads="1"/>
            </p:cNvSpPr>
            <p:nvPr/>
          </p:nvSpPr>
          <p:spPr bwMode="auto">
            <a:xfrm>
              <a:off x="8345" y="6816"/>
              <a:ext cx="1675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Sigurnost</a:t>
              </a:r>
              <a:endParaRPr lang="en-US"/>
            </a:p>
          </p:txBody>
        </p:sp>
        <p:sp>
          <p:nvSpPr>
            <p:cNvPr id="82961" name="Line 18"/>
            <p:cNvSpPr>
              <a:spLocks noChangeShapeType="1"/>
            </p:cNvSpPr>
            <p:nvPr/>
          </p:nvSpPr>
          <p:spPr bwMode="auto">
            <a:xfrm flipH="1">
              <a:off x="7499" y="8128"/>
              <a:ext cx="1123" cy="2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62" name="Rectangle 19"/>
            <p:cNvSpPr>
              <a:spLocks noChangeArrowheads="1"/>
            </p:cNvSpPr>
            <p:nvPr/>
          </p:nvSpPr>
          <p:spPr bwMode="auto">
            <a:xfrm>
              <a:off x="8383" y="7680"/>
              <a:ext cx="2068" cy="9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 algn="ctr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  </a:t>
              </a:r>
              <a:r>
                <a:rPr lang="sr-Latn-CS" altLang="ja-JP" sz="16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Otpornost na </a:t>
              </a:r>
            </a:p>
            <a:p>
              <a:pPr marL="377825" indent="-377825" algn="ctr">
                <a:buFontTx/>
                <a:buNone/>
              </a:pPr>
              <a:r>
                <a:rPr lang="sr-Latn-CS" altLang="ja-JP" sz="16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greške</a:t>
              </a:r>
              <a:endParaRPr lang="en-US"/>
            </a:p>
          </p:txBody>
        </p:sp>
        <p:sp>
          <p:nvSpPr>
            <p:cNvPr id="82963" name="Line 20"/>
            <p:cNvSpPr>
              <a:spLocks noChangeShapeType="1"/>
            </p:cNvSpPr>
            <p:nvPr/>
          </p:nvSpPr>
          <p:spPr bwMode="auto">
            <a:xfrm flipH="1" flipV="1">
              <a:off x="7291" y="8683"/>
              <a:ext cx="971" cy="602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64" name="Line 21"/>
            <p:cNvSpPr>
              <a:spLocks noChangeShapeType="1"/>
            </p:cNvSpPr>
            <p:nvPr/>
          </p:nvSpPr>
          <p:spPr bwMode="auto">
            <a:xfrm flipH="1">
              <a:off x="7395" y="7274"/>
              <a:ext cx="939" cy="602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65" name="Rectangle 22" descr="50%"/>
            <p:cNvSpPr>
              <a:spLocks noChangeArrowheads="1"/>
            </p:cNvSpPr>
            <p:nvPr/>
          </p:nvSpPr>
          <p:spPr bwMode="auto">
            <a:xfrm>
              <a:off x="5445" y="5306"/>
              <a:ext cx="2377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Funkcionalnost</a:t>
              </a:r>
              <a:endParaRPr lang="en-US"/>
            </a:p>
          </p:txBody>
        </p:sp>
        <p:sp>
          <p:nvSpPr>
            <p:cNvPr id="82966" name="Line 23"/>
            <p:cNvSpPr>
              <a:spLocks noChangeShapeType="1"/>
            </p:cNvSpPr>
            <p:nvPr/>
          </p:nvSpPr>
          <p:spPr bwMode="auto">
            <a:xfrm>
              <a:off x="6351" y="6058"/>
              <a:ext cx="0" cy="1256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67" name="Rectangle 24" descr="50%"/>
            <p:cNvSpPr>
              <a:spLocks noChangeArrowheads="1"/>
            </p:cNvSpPr>
            <p:nvPr/>
          </p:nvSpPr>
          <p:spPr bwMode="auto">
            <a:xfrm>
              <a:off x="4116" y="5800"/>
              <a:ext cx="1305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Trošak</a:t>
              </a:r>
              <a:endParaRPr lang="en-US"/>
            </a:p>
          </p:txBody>
        </p:sp>
        <p:sp>
          <p:nvSpPr>
            <p:cNvPr id="82968" name="Rectangle 25" descr="50%"/>
            <p:cNvSpPr>
              <a:spLocks noChangeArrowheads="1"/>
            </p:cNvSpPr>
            <p:nvPr/>
          </p:nvSpPr>
          <p:spPr bwMode="auto">
            <a:xfrm>
              <a:off x="7774" y="5800"/>
              <a:ext cx="2238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Kompatibilnost</a:t>
              </a:r>
              <a:endParaRPr lang="en-US"/>
            </a:p>
          </p:txBody>
        </p:sp>
        <p:sp>
          <p:nvSpPr>
            <p:cNvPr id="82969" name="Line 26"/>
            <p:cNvSpPr>
              <a:spLocks noChangeShapeType="1"/>
            </p:cNvSpPr>
            <p:nvPr/>
          </p:nvSpPr>
          <p:spPr bwMode="auto">
            <a:xfrm>
              <a:off x="5055" y="6327"/>
              <a:ext cx="917" cy="1112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70" name="Line 27"/>
            <p:cNvSpPr>
              <a:spLocks noChangeShapeType="1"/>
            </p:cNvSpPr>
            <p:nvPr/>
          </p:nvSpPr>
          <p:spPr bwMode="auto">
            <a:xfrm flipH="1">
              <a:off x="6855" y="6327"/>
              <a:ext cx="917" cy="1112"/>
            </a:xfrm>
            <a:prstGeom prst="line">
              <a:avLst/>
            </a:prstGeom>
            <a:noFill/>
            <a:ln w="76200">
              <a:solidFill>
                <a:srgbClr val="6633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971" name="Rectangle 28" descr="50%"/>
            <p:cNvSpPr>
              <a:spLocks noChangeArrowheads="1"/>
            </p:cNvSpPr>
            <p:nvPr/>
          </p:nvSpPr>
          <p:spPr bwMode="auto">
            <a:xfrm>
              <a:off x="6966" y="10035"/>
              <a:ext cx="1323" cy="5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83535" tIns="41034" rIns="83535" bIns="41034"/>
            <a:lstStyle/>
            <a:p>
              <a:pPr marL="377825" indent="-377825">
                <a:buFontTx/>
                <a:buNone/>
              </a:pPr>
              <a:r>
                <a:rPr lang="sr-Latn-CS" altLang="ja-JP" sz="1700" b="1" i="0">
                  <a:solidFill>
                    <a:srgbClr val="000000"/>
                  </a:solidFill>
                  <a:latin typeface="Arial Narrow" pitchFamily="34" charset="0"/>
                  <a:ea typeface="MS Mincho" pitchFamily="49" charset="-128"/>
                </a:rPr>
                <a:t>Zaštita</a:t>
              </a:r>
              <a:endParaRPr lang="en-US"/>
            </a:p>
          </p:txBody>
        </p:sp>
        <p:sp>
          <p:nvSpPr>
            <p:cNvPr id="82972" name="Line 29"/>
            <p:cNvSpPr>
              <a:spLocks noChangeShapeType="1"/>
            </p:cNvSpPr>
            <p:nvPr/>
          </p:nvSpPr>
          <p:spPr bwMode="auto">
            <a:xfrm flipH="1" flipV="1">
              <a:off x="6745" y="8971"/>
              <a:ext cx="431" cy="85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3230" name="Text Box 30"/>
            <p:cNvSpPr txBox="1">
              <a:spLocks noChangeArrowheads="1"/>
            </p:cNvSpPr>
            <p:nvPr/>
          </p:nvSpPr>
          <p:spPr bwMode="auto">
            <a:xfrm>
              <a:off x="6209" y="7870"/>
              <a:ext cx="812" cy="6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78300" tIns="40716" rIns="78300" bIns="40716"/>
            <a:lstStyle/>
            <a:p>
              <a:pPr marL="377825" indent="-377825" algn="ctr">
                <a:buFontTx/>
                <a:buNone/>
                <a:defRPr/>
              </a:pPr>
              <a:r>
                <a:rPr lang="sr-Latn-CS" altLang="ja-JP" sz="2100" b="1" i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MS Mincho" pitchFamily="49" charset="-128"/>
                </a:rPr>
                <a:t>SE</a:t>
              </a: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773238"/>
            <a:ext cx="8424863" cy="1661993"/>
          </a:xfrm>
          <a:solidFill>
            <a:srgbClr val="00FFFF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3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Uvod</a:t>
            </a:r>
            <a:r>
              <a:rPr 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u so</a:t>
            </a:r>
            <a: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ft</a:t>
            </a:r>
            <a:r>
              <a:rPr lang="en-US" sz="3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versko</a:t>
            </a:r>
            <a:r>
              <a:rPr lang="en-U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in</a:t>
            </a:r>
            <a: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ženjerstvo</a:t>
            </a:r>
            <a:b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sr-Latn-RS" sz="3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sr-Latn-CS" sz="3400" dirty="0" smtClean="0">
                <a:solidFill>
                  <a:srgbClr val="FF0000"/>
                </a:solidFill>
              </a:rPr>
              <a:t>Poglavlje 01. </a:t>
            </a:r>
            <a:r>
              <a:rPr lang="sr-Latn-CS" sz="3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Uvod</a:t>
            </a:r>
            <a:endParaRPr lang="en-US" sz="34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3971" name="Picture 3" descr="ftn_zn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260350"/>
            <a:ext cx="1208087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7733" name="Picture 5" descr="j0078711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3860800"/>
            <a:ext cx="1295400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7734" name="WordArt 6"/>
          <p:cNvSpPr>
            <a:spLocks noChangeArrowheads="1" noChangeShapeType="1" noTextEdit="1"/>
          </p:cNvSpPr>
          <p:nvPr/>
        </p:nvSpPr>
        <p:spPr bwMode="auto">
          <a:xfrm>
            <a:off x="539750" y="4437063"/>
            <a:ext cx="4648200" cy="1905000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76472"/>
              </a:avLst>
            </a:prstTxWarp>
            <a:scene3d>
              <a:camera prst="legacyPerspectiveFront">
                <a:rot lat="19799998" lon="19439996" rev="0"/>
              </a:camera>
              <a:lightRig rig="legacyNormal2" dir="t"/>
            </a:scene3d>
            <a:sp3d extrusionH="354000" prstMaterial="legacyMatte">
              <a:extrusionClr>
                <a:srgbClr val="939676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707070"/>
                    </a:gs>
                    <a:gs pos="50000">
                      <a:srgbClr val="FFFFFF"/>
                    </a:gs>
                    <a:gs pos="100000">
                      <a:srgbClr val="707070"/>
                    </a:gs>
                  </a:gsLst>
                  <a:lin ang="2700000" scaled="1"/>
                </a:gradFill>
                <a:latin typeface="Impact"/>
              </a:rPr>
              <a:t>P i t a nj a 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720" y="1785926"/>
            <a:ext cx="8353425" cy="3293209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sz="4000" b="1" dirty="0" err="1" smtClean="0">
                <a:solidFill>
                  <a:srgbClr val="0066FF"/>
                </a:solidFill>
              </a:rPr>
              <a:t>U</a:t>
            </a:r>
            <a:r>
              <a:rPr lang="en-US" sz="4000" b="1" dirty="0" err="1" smtClean="0">
                <a:solidFill>
                  <a:schemeClr val="tx1"/>
                </a:solidFill>
              </a:rPr>
              <a:t>vod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rgbClr val="00B0F0"/>
                </a:solidFill>
              </a:rPr>
              <a:t>u</a:t>
            </a:r>
            <a:r>
              <a:rPr lang="en-US" sz="4000" b="1" dirty="0" smtClean="0">
                <a:solidFill>
                  <a:srgbClr val="0066FF"/>
                </a:solidFill>
              </a:rPr>
              <a:t> </a:t>
            </a:r>
            <a:r>
              <a:rPr lang="sr-Latn-CS" sz="4000" dirty="0" smtClean="0"/>
              <a:t> </a:t>
            </a:r>
            <a:r>
              <a:rPr lang="sr-Latn-CS" sz="4000" b="1" dirty="0" smtClean="0">
                <a:solidFill>
                  <a:srgbClr val="0066FF"/>
                </a:solidFill>
              </a:rPr>
              <a:t>S</a:t>
            </a:r>
            <a:r>
              <a:rPr lang="sr-Latn-CS" sz="4000" dirty="0" smtClean="0"/>
              <a:t>oftversko </a:t>
            </a:r>
            <a:r>
              <a:rPr lang="sr-Latn-CS" sz="4000" b="1" dirty="0" smtClean="0">
                <a:solidFill>
                  <a:srgbClr val="0066FF"/>
                </a:solidFill>
              </a:rPr>
              <a:t>I</a:t>
            </a:r>
            <a:r>
              <a:rPr lang="sr-Latn-CS" sz="4000" dirty="0" smtClean="0"/>
              <a:t>nženjerstv</a:t>
            </a:r>
            <a:r>
              <a:rPr lang="en-US" sz="4000" dirty="0" smtClean="0"/>
              <a:t>o</a:t>
            </a:r>
            <a:r>
              <a:rPr lang="en-US" sz="4000" i="1" dirty="0" smtClean="0"/>
              <a:t> </a:t>
            </a:r>
            <a:r>
              <a:rPr lang="en-US" sz="4000" dirty="0" smtClean="0"/>
              <a:t>(</a:t>
            </a:r>
            <a:r>
              <a:rPr lang="en-US" sz="4000" dirty="0" err="1" smtClean="0"/>
              <a:t>UuSI</a:t>
            </a:r>
            <a:r>
              <a:rPr lang="en-US" sz="4000" dirty="0" smtClean="0"/>
              <a:t>)</a:t>
            </a:r>
            <a:r>
              <a:rPr lang="sr-Latn-RS" sz="4000" dirty="0" smtClean="0"/>
              <a:t/>
            </a:r>
            <a:br>
              <a:rPr lang="sr-Latn-RS" sz="4000" dirty="0" smtClean="0"/>
            </a:br>
            <a:r>
              <a:rPr lang="sr-Latn-RS" sz="4000" dirty="0" smtClean="0"/>
              <a:t>Poglavlje 02. </a:t>
            </a:r>
            <a:br>
              <a:rPr lang="sr-Latn-RS" sz="4000" dirty="0" smtClean="0"/>
            </a:b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i="1" dirty="0" err="1" smtClean="0"/>
              <a:t>Specifikacija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pona</a:t>
            </a:r>
            <a:r>
              <a:rPr lang="sr-Latn-RS" sz="3200" i="1" dirty="0" smtClean="0"/>
              <a:t>šanja softverskih sistema </a:t>
            </a:r>
            <a:endParaRPr lang="en-US" sz="32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5084763"/>
            <a:ext cx="6019800" cy="1219200"/>
          </a:xfrm>
        </p:spPr>
        <p:txBody>
          <a:bodyPr/>
          <a:lstStyle/>
          <a:p>
            <a:pPr eaLnBrk="1" hangingPunct="1"/>
            <a:r>
              <a:rPr lang="en-US" dirty="0" smtClean="0"/>
              <a:t>Prof.</a:t>
            </a:r>
            <a:r>
              <a:rPr lang="sr-Latn-R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Branko</a:t>
            </a:r>
            <a:r>
              <a:rPr lang="en-US" dirty="0" smtClean="0"/>
              <a:t> </a:t>
            </a:r>
            <a:r>
              <a:rPr lang="en-US" dirty="0" err="1" smtClean="0"/>
              <a:t>Peri</a:t>
            </a:r>
            <a:r>
              <a:rPr lang="sr-Latn-CS" dirty="0" smtClean="0"/>
              <a:t>šić</a:t>
            </a:r>
          </a:p>
          <a:p>
            <a:pPr eaLnBrk="1" hangingPunct="1"/>
            <a:r>
              <a:rPr lang="sr-Latn-CS" b="1" dirty="0" smtClean="0">
                <a:hlinkClick r:id="rId2"/>
              </a:rPr>
              <a:t>perisic@uns.ac.</a:t>
            </a:r>
            <a:r>
              <a:rPr lang="en-US" b="1" dirty="0" err="1" smtClean="0">
                <a:hlinkClick r:id="rId2"/>
              </a:rPr>
              <a:t>rs</a:t>
            </a:r>
            <a:endParaRPr lang="en-US" b="1" dirty="0" smtClean="0"/>
          </a:p>
        </p:txBody>
      </p:sp>
      <p:pic>
        <p:nvPicPr>
          <p:cNvPr id="4100" name="Picture 4" descr="ftn_zna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60350"/>
            <a:ext cx="123507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 descr="cezar_ne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1725" y="260350"/>
            <a:ext cx="11445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Agenda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3900" y="5852804"/>
            <a:ext cx="736575" cy="71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357158" y="1285860"/>
            <a:ext cx="8458200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buFontTx/>
              <a:buAutoNum type="arabicPeriod"/>
            </a:pPr>
            <a:r>
              <a:rPr lang="sr-Latn-RS" sz="3200" b="1" i="0" dirty="0" smtClean="0">
                <a:cs typeface="Times New Roman" pitchFamily="18" charset="0"/>
              </a:rPr>
              <a:t>Generički Editor </a:t>
            </a:r>
            <a:r>
              <a:rPr lang="sr-Latn-RS" sz="2400" b="1" i="0" dirty="0" smtClean="0">
                <a:cs typeface="Times New Roman" pitchFamily="18" charset="0"/>
              </a:rPr>
              <a:t>– Projektovanje softverskog sistema za uređivanje multimedijalnih dokumenata. (Tekst, Slika, Zvuk,  Animacija, Kombinovano, . . . );</a:t>
            </a:r>
            <a:endParaRPr lang="en-US" sz="2400" i="0" dirty="0">
              <a:latin typeface="TimesRoman" charset="0"/>
              <a:cs typeface="Times New Roman" pitchFamily="18" charset="0"/>
            </a:endParaRPr>
          </a:p>
          <a:p>
            <a:pPr marL="457200" indent="-457200" algn="just">
              <a:buFontTx/>
              <a:buAutoNum type="arabicPeriod"/>
            </a:pPr>
            <a:r>
              <a:rPr lang="sr-Latn-RS" sz="3200" b="1" i="0" dirty="0" smtClean="0">
                <a:cs typeface="Times New Roman" pitchFamily="18" charset="0"/>
              </a:rPr>
              <a:t>Analiza ESEJA </a:t>
            </a:r>
            <a:r>
              <a:rPr lang="sr-Latn-RS" sz="2400" b="1" i="0" dirty="0" smtClean="0">
                <a:cs typeface="Times New Roman" pitchFamily="18" charset="0"/>
              </a:rPr>
              <a:t>– Studija o Editoru</a:t>
            </a:r>
            <a:r>
              <a:rPr lang="en-US" sz="2400" b="1" i="0" dirty="0" smtClean="0">
                <a:cs typeface="Times New Roman" pitchFamily="18" charset="0"/>
              </a:rPr>
              <a:t>!</a:t>
            </a:r>
            <a:r>
              <a:rPr lang="sr-Latn-RS" sz="2400" b="1" i="0" dirty="0" smtClean="0">
                <a:cs typeface="Times New Roman" pitchFamily="18" charset="0"/>
              </a:rPr>
              <a:t> – Studentske prezentacije;</a:t>
            </a:r>
          </a:p>
          <a:p>
            <a:pPr marL="457200" indent="-457200" algn="just">
              <a:buFontTx/>
              <a:buAutoNum type="arabicPeriod"/>
            </a:pPr>
            <a:r>
              <a:rPr lang="sr-Latn-RS" sz="3200" b="1" i="0" dirty="0" smtClean="0">
                <a:cs typeface="Times New Roman" pitchFamily="18" charset="0"/>
              </a:rPr>
              <a:t>Gherkin</a:t>
            </a:r>
            <a:r>
              <a:rPr lang="sr-Latn-RS" sz="2400" b="1" i="0" dirty="0" smtClean="0">
                <a:cs typeface="Times New Roman" pitchFamily="18" charset="0"/>
              </a:rPr>
              <a:t> - Domen specifični jezik (DSL) za opis ponašanja softverskih sistema (Behavior Driven Development – BDD);</a:t>
            </a:r>
          </a:p>
          <a:p>
            <a:pPr marL="457200" indent="-457200" algn="just">
              <a:buFontTx/>
              <a:buAutoNum type="arabicPeriod"/>
            </a:pPr>
            <a:r>
              <a:rPr lang="sr-Latn-RS" sz="3200" b="1" i="0" dirty="0" smtClean="0">
                <a:cs typeface="Times New Roman" pitchFamily="18" charset="0"/>
              </a:rPr>
              <a:t>Specifikacija ponašanja Generičkog editora</a:t>
            </a:r>
            <a:r>
              <a:rPr lang="sr-Latn-RS" sz="2400" b="1" i="0" dirty="0" smtClean="0">
                <a:cs typeface="Times New Roman" pitchFamily="18" charset="0"/>
              </a:rPr>
              <a:t>;</a:t>
            </a:r>
            <a:endParaRPr lang="sr-Latn-CS" sz="2400" i="0" dirty="0"/>
          </a:p>
          <a:p>
            <a:pPr marL="457200" indent="-457200" algn="just">
              <a:buNone/>
            </a:pPr>
            <a:endParaRPr lang="en-US" sz="2400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9652" y="6160264"/>
            <a:ext cx="714348" cy="69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8596" y="260350"/>
            <a:ext cx="8429684" cy="579438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200" b="1" dirty="0" err="1" smtClean="0"/>
              <a:t>Softverski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proi</a:t>
            </a:r>
            <a:r>
              <a:rPr lang="sr-Latn-CS" sz="3200" b="1" dirty="0" smtClean="0"/>
              <a:t>z</a:t>
            </a:r>
            <a:r>
              <a:rPr lang="en-US" sz="3200" b="1" dirty="0" err="1" smtClean="0"/>
              <a:t>vod</a:t>
            </a:r>
            <a:r>
              <a:rPr lang="sr-Latn-CS" sz="3200" b="1" dirty="0" smtClean="0"/>
              <a:t> - GenEd</a:t>
            </a:r>
            <a:endParaRPr lang="en-US" sz="3200" b="1" dirty="0" smtClean="0"/>
          </a:p>
        </p:txBody>
      </p:sp>
      <p:pic>
        <p:nvPicPr>
          <p:cNvPr id="23556" name="Picture 13" descr="Process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857232"/>
            <a:ext cx="845166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4158" name="Oval 14"/>
          <p:cNvSpPr>
            <a:spLocks noChangeArrowheads="1"/>
          </p:cNvSpPr>
          <p:nvPr/>
        </p:nvSpPr>
        <p:spPr bwMode="auto">
          <a:xfrm>
            <a:off x="6215074" y="2786058"/>
            <a:ext cx="935037" cy="720725"/>
          </a:xfrm>
          <a:prstGeom prst="ellipse">
            <a:avLst/>
          </a:prstGeom>
          <a:solidFill>
            <a:srgbClr val="00FFFF">
              <a:alpha val="10196"/>
            </a:srgbClr>
          </a:solidFill>
          <a:ln w="15875" algn="ctr">
            <a:solidFill>
              <a:srgbClr val="000080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77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15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5715000"/>
            <a:ext cx="9556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66800" y="214313"/>
            <a:ext cx="7543800" cy="579437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sz="3200" b="1" smtClean="0"/>
              <a:t>Softverski proi</a:t>
            </a:r>
            <a:r>
              <a:rPr lang="sr-Latn-CS" sz="3200" b="1" smtClean="0"/>
              <a:t>z</a:t>
            </a:r>
            <a:r>
              <a:rPr lang="en-US" sz="3200" b="1" smtClean="0"/>
              <a:t>vod</a:t>
            </a:r>
            <a:r>
              <a:rPr lang="sr-Latn-CS" sz="3200" b="1" smtClean="0"/>
              <a:t> – opšti model</a:t>
            </a:r>
            <a:endParaRPr lang="en-US" sz="3200" b="1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8626" y="1125538"/>
            <a:ext cx="7483476" cy="4687887"/>
            <a:chOff x="271" y="720"/>
            <a:chExt cx="4714" cy="2953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71" y="720"/>
              <a:ext cx="4714" cy="2953"/>
              <a:chOff x="271" y="576"/>
              <a:chExt cx="4714" cy="2953"/>
            </a:xfrm>
          </p:grpSpPr>
          <p:sp>
            <p:nvSpPr>
              <p:cNvPr id="24584" name="Text Box 6"/>
              <p:cNvSpPr txBox="1">
                <a:spLocks noChangeArrowheads="1"/>
              </p:cNvSpPr>
              <p:nvPr/>
            </p:nvSpPr>
            <p:spPr bwMode="auto">
              <a:xfrm>
                <a:off x="271" y="576"/>
                <a:ext cx="1845" cy="1008"/>
              </a:xfrm>
              <a:prstGeom prst="rect">
                <a:avLst/>
              </a:prstGeom>
              <a:solidFill>
                <a:srgbClr val="FF99CC"/>
              </a:solidFill>
              <a:ln w="412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sr-Latn-CS" dirty="0"/>
                  <a:t>Specifikacija zahteva</a:t>
                </a:r>
                <a:endParaRPr lang="en-US" dirty="0"/>
              </a:p>
              <a:p>
                <a:pPr algn="ctr">
                  <a:spcBef>
                    <a:spcPct val="50000"/>
                  </a:spcBef>
                  <a:buNone/>
                </a:pPr>
                <a:r>
                  <a:rPr lang="en-US" b="1" i="1" dirty="0" err="1"/>
                  <a:t>Domen</a:t>
                </a:r>
                <a:r>
                  <a:rPr lang="en-US" b="1" i="1" dirty="0"/>
                  <a:t> </a:t>
                </a:r>
                <a:r>
                  <a:rPr lang="en-US" b="1" i="1" dirty="0" err="1"/>
                  <a:t>problema</a:t>
                </a:r>
                <a:endParaRPr lang="en-US" b="1" i="1" dirty="0"/>
              </a:p>
            </p:txBody>
          </p:sp>
          <p:sp>
            <p:nvSpPr>
              <p:cNvPr id="654343" name="Text Box 7"/>
              <p:cNvSpPr txBox="1">
                <a:spLocks noChangeArrowheads="1"/>
              </p:cNvSpPr>
              <p:nvPr/>
            </p:nvSpPr>
            <p:spPr bwMode="auto">
              <a:xfrm>
                <a:off x="3061" y="1172"/>
                <a:ext cx="1924" cy="1008"/>
              </a:xfrm>
              <a:prstGeom prst="rect">
                <a:avLst/>
              </a:prstGeom>
              <a:solidFill>
                <a:srgbClr val="FF99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  <a:defRPr/>
                </a:pPr>
                <a:r>
                  <a:rPr lang="sr-Latn-CS" b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Specifikacija dizajna</a:t>
                </a:r>
                <a:endParaRPr lang="en-US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algn="ctr">
                  <a:spcBef>
                    <a:spcPct val="50000"/>
                  </a:spcBef>
                  <a:buNone/>
                  <a:defRPr/>
                </a:pPr>
                <a:r>
                  <a:rPr lang="en-US" b="1" i="1" dirty="0" err="1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Domen</a:t>
                </a:r>
                <a:r>
                  <a:rPr lang="en-US" b="1" i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Re</a:t>
                </a:r>
                <a:r>
                  <a:rPr lang="sr-Latn-CS" b="1" i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šenja</a:t>
                </a:r>
                <a:endParaRPr lang="en-US" b="1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54344" name="Text Box 8"/>
              <p:cNvSpPr txBox="1">
                <a:spLocks noChangeArrowheads="1"/>
              </p:cNvSpPr>
              <p:nvPr/>
            </p:nvSpPr>
            <p:spPr bwMode="auto">
              <a:xfrm>
                <a:off x="1666" y="2792"/>
                <a:ext cx="1957" cy="737"/>
              </a:xfrm>
              <a:prstGeom prst="rect">
                <a:avLst/>
              </a:prstGeom>
              <a:solidFill>
                <a:srgbClr val="FF99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  <a:defRPr/>
                </a:pPr>
                <a:r>
                  <a:rPr lang="sr-Latn-CS" b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Implementacija</a:t>
                </a:r>
              </a:p>
              <a:p>
                <a:pPr algn="ctr">
                  <a:spcBef>
                    <a:spcPct val="50000"/>
                  </a:spcBef>
                  <a:buNone/>
                  <a:defRPr/>
                </a:pPr>
                <a:r>
                  <a:rPr lang="sr-Latn-CS" b="1" i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Domen izvršenja</a:t>
                </a:r>
                <a:endParaRPr lang="en-US" b="1" i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4587" name="Line 9"/>
              <p:cNvSpPr>
                <a:spLocks noChangeShapeType="1"/>
              </p:cNvSpPr>
              <p:nvPr/>
            </p:nvSpPr>
            <p:spPr bwMode="auto">
              <a:xfrm flipH="1" flipV="1">
                <a:off x="2161" y="1082"/>
                <a:ext cx="911" cy="26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lgDash"/>
                <a:round/>
                <a:headEnd/>
                <a:tailEnd type="stealth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4588" name="Line 10"/>
              <p:cNvSpPr>
                <a:spLocks noChangeShapeType="1"/>
              </p:cNvSpPr>
              <p:nvPr/>
            </p:nvSpPr>
            <p:spPr bwMode="auto">
              <a:xfrm rot="8614426" flipH="1" flipV="1">
                <a:off x="2407" y="2392"/>
                <a:ext cx="1314" cy="178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lgDash"/>
                <a:round/>
                <a:headEnd/>
                <a:tailEnd type="stealth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4582" name="Text Box 11"/>
            <p:cNvSpPr txBox="1">
              <a:spLocks noChangeArrowheads="1"/>
            </p:cNvSpPr>
            <p:nvPr/>
          </p:nvSpPr>
          <p:spPr bwMode="auto">
            <a:xfrm>
              <a:off x="2476" y="2531"/>
              <a:ext cx="990" cy="2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lang="sr-Latn-CS" sz="1800" dirty="0"/>
                <a:t>veza rafinacije</a:t>
              </a:r>
              <a:endParaRPr lang="en-US" sz="1800" dirty="0"/>
            </a:p>
          </p:txBody>
        </p:sp>
        <p:sp>
          <p:nvSpPr>
            <p:cNvPr id="24583" name="Text Box 12"/>
            <p:cNvSpPr txBox="1">
              <a:spLocks noChangeArrowheads="1"/>
            </p:cNvSpPr>
            <p:nvPr/>
          </p:nvSpPr>
          <p:spPr bwMode="auto">
            <a:xfrm>
              <a:off x="2251" y="1001"/>
              <a:ext cx="765" cy="4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lang="sr-Latn-CS" sz="1800" dirty="0"/>
                <a:t>veza rafinacije</a:t>
              </a:r>
              <a:endParaRPr lang="en-US" sz="1800" dirty="0"/>
            </a:p>
          </p:txBody>
        </p:sp>
      </p:grpSp>
      <p:sp>
        <p:nvSpPr>
          <p:cNvPr id="14" name="Rectangle 13"/>
          <p:cNvSpPr/>
          <p:nvPr/>
        </p:nvSpPr>
        <p:spPr>
          <a:xfrm rot="1705911">
            <a:off x="1312723" y="4171836"/>
            <a:ext cx="5187407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buNone/>
            </a:pPr>
            <a:r>
              <a:rPr lang="sr-Latn-R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Evolutivni</a:t>
            </a:r>
          </a:p>
          <a:p>
            <a:pPr algn="ctr">
              <a:buNone/>
            </a:pPr>
            <a:r>
              <a:rPr lang="sr-Latn-R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Prototip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6776" y="5994130"/>
            <a:ext cx="669899" cy="65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0"/>
            <a:ext cx="6911975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sr-Latn-CS" sz="2400" b="1" smtClean="0"/>
              <a:t>Objektni model softverskog sistema</a:t>
            </a:r>
            <a:endParaRPr lang="en-US" sz="2400" b="1" smtClean="0"/>
          </a:p>
        </p:txBody>
      </p:sp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571480"/>
            <a:ext cx="5453079" cy="605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BDD </a:t>
            </a:r>
            <a:r>
              <a:rPr lang="en-US" sz="3200" b="1" dirty="0" err="1" smtClean="0"/>
              <a:t>Konceptualni</a:t>
            </a:r>
            <a:r>
              <a:rPr lang="en-US" sz="3200" b="1" dirty="0" smtClean="0"/>
              <a:t> model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6710" y="578645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866525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sr-Latn-RS" sz="3200" b="1" dirty="0" smtClean="0"/>
              <a:t>Generički Editor</a:t>
            </a:r>
            <a:endParaRPr lang="en-US" sz="3200" b="1" dirty="0" smtClean="0"/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6710" y="578645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866525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 bwMode="auto">
          <a:xfrm>
            <a:off x="285720" y="1500174"/>
            <a:ext cx="2786082" cy="735747"/>
          </a:xfrm>
          <a:prstGeom prst="ellipse">
            <a:avLst/>
          </a:prstGeom>
          <a:noFill/>
          <a:ln w="38100" cap="flat" cmpd="dbl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77825" marR="0" indent="-37782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sz="2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sr-Latn-RS" sz="3200" b="1" dirty="0" smtClean="0"/>
              <a:t>Generički Editor</a:t>
            </a:r>
            <a:endParaRPr lang="en-US" sz="3200" b="1" dirty="0" smtClean="0"/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6710" y="578645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928670"/>
            <a:ext cx="772673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00034" y="3286124"/>
            <a:ext cx="792961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buNone/>
            </a:pPr>
            <a:r>
              <a:rPr lang="sr-Latn-RS" sz="40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Specifikacija zahteva – </a:t>
            </a:r>
          </a:p>
          <a:p>
            <a:pPr algn="ctr">
              <a:buNone/>
            </a:pPr>
            <a:r>
              <a:rPr lang="sr-Latn-RS" sz="40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Šta se postiže upotrebom </a:t>
            </a:r>
          </a:p>
          <a:p>
            <a:pPr algn="ctr">
              <a:buNone/>
            </a:pPr>
            <a:r>
              <a:rPr lang="sr-Latn-RS" sz="4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Generičkog Editora?</a:t>
            </a:r>
            <a:endParaRPr lang="en-US" sz="40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BDD </a:t>
            </a:r>
            <a:r>
              <a:rPr lang="en-US" sz="3200" b="1" dirty="0" err="1" smtClean="0"/>
              <a:t>Konceptualni</a:t>
            </a:r>
            <a:r>
              <a:rPr lang="en-US" sz="3200" b="1" dirty="0" smtClean="0"/>
              <a:t> model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1013" y="6065838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00174"/>
            <a:ext cx="866525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BDD – osnovni principi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3900" y="5852804"/>
            <a:ext cx="736575" cy="71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357158" y="1285860"/>
            <a:ext cx="84582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>
              <a:buFontTx/>
              <a:buAutoNum type="arabicPeriod"/>
            </a:pPr>
            <a:r>
              <a:rPr lang="en-US" sz="3200" b="1" dirty="0" smtClean="0"/>
              <a:t>Behavior-driven development </a:t>
            </a:r>
            <a:r>
              <a:rPr lang="en-US" sz="3200" dirty="0" smtClean="0"/>
              <a:t>(BDD) </a:t>
            </a:r>
            <a:r>
              <a:rPr lang="sr-Latn-RS" sz="3200" dirty="0" smtClean="0"/>
              <a:t>predstavlja </a:t>
            </a:r>
            <a:r>
              <a:rPr lang="sr-Latn-RS" sz="3200" b="1" dirty="0" smtClean="0"/>
              <a:t>AGILNU</a:t>
            </a:r>
            <a:r>
              <a:rPr lang="sr-Latn-RS" sz="3200" dirty="0" smtClean="0"/>
              <a:t> metodu razvoja softvera zasnovanu na </a:t>
            </a:r>
            <a:r>
              <a:rPr lang="sr-Latn-RS" sz="3200" b="1" dirty="0" smtClean="0"/>
              <a:t>KOOPERATIVNOM RADU svih zainteresovanih strana </a:t>
            </a:r>
            <a:r>
              <a:rPr lang="sr-Latn-RS" sz="3200" dirty="0" smtClean="0"/>
              <a:t>u procesu razvoja softvera; </a:t>
            </a:r>
          </a:p>
          <a:p>
            <a:pPr marL="457200" indent="-457200" algn="just">
              <a:buFontTx/>
              <a:buAutoNum type="arabicPeriod"/>
            </a:pPr>
            <a:r>
              <a:rPr lang="sr-Latn-RS" sz="3200" dirty="0" smtClean="0"/>
              <a:t>Uvedena</a:t>
            </a:r>
            <a:r>
              <a:rPr lang="en-US" sz="3200" dirty="0" smtClean="0"/>
              <a:t> </a:t>
            </a:r>
            <a:r>
              <a:rPr lang="en-US" sz="3200" b="1" dirty="0" smtClean="0"/>
              <a:t>2003</a:t>
            </a:r>
            <a:r>
              <a:rPr lang="en-US" sz="3200" dirty="0" smtClean="0"/>
              <a:t> </a:t>
            </a:r>
            <a:r>
              <a:rPr lang="sr-Latn-RS" sz="3200" dirty="0" smtClean="0"/>
              <a:t>od strane </a:t>
            </a:r>
            <a:r>
              <a:rPr lang="sr-Latn-RS" sz="3200" b="1" dirty="0" smtClean="0"/>
              <a:t>Dan North-a</a:t>
            </a:r>
            <a:r>
              <a:rPr lang="en-US" sz="3200" b="1" dirty="0" smtClean="0"/>
              <a:t> </a:t>
            </a:r>
            <a:r>
              <a:rPr lang="sr-Latn-RS" sz="3200" dirty="0" smtClean="0"/>
              <a:t>kao reakcija na </a:t>
            </a:r>
            <a:r>
              <a:rPr lang="sr-Latn-RS" sz="3200" b="1" dirty="0" smtClean="0"/>
              <a:t>t</a:t>
            </a:r>
            <a:r>
              <a:rPr lang="en-US" sz="3200" b="1" dirty="0" err="1" smtClean="0"/>
              <a:t>est</a:t>
            </a:r>
            <a:r>
              <a:rPr lang="en-US" sz="3200" b="1" dirty="0" smtClean="0"/>
              <a:t>-driven development </a:t>
            </a:r>
            <a:r>
              <a:rPr lang="en-US" sz="3200" dirty="0" smtClean="0"/>
              <a:t>(</a:t>
            </a:r>
            <a:r>
              <a:rPr lang="sr-Latn-RS" sz="3200" dirty="0" smtClean="0"/>
              <a:t>extreme programming - </a:t>
            </a:r>
            <a:r>
              <a:rPr lang="en-US" sz="3200" dirty="0" smtClean="0"/>
              <a:t>TDD)</a:t>
            </a:r>
            <a:r>
              <a:rPr lang="sr-Latn-RS" sz="3200" dirty="0" smtClean="0"/>
              <a:t> </a:t>
            </a:r>
            <a:r>
              <a:rPr lang="en-US" sz="3200" dirty="0" smtClean="0"/>
              <a:t> </a:t>
            </a:r>
            <a:r>
              <a:rPr lang="sr-Latn-RS" sz="3200" dirty="0" smtClean="0"/>
              <a:t>(uključujući i test prihvatanja - Acceptance);</a:t>
            </a:r>
            <a:endParaRPr lang="en-US" sz="2400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BDD – osnovni principi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3900" y="5852804"/>
            <a:ext cx="736575" cy="71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357158" y="1285860"/>
            <a:ext cx="8458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sr-Latn-RS" sz="3200" dirty="0" smtClean="0"/>
              <a:t> Proširuje</a:t>
            </a:r>
            <a:r>
              <a:rPr lang="en-US" sz="3200" dirty="0" smtClean="0"/>
              <a:t> TDD </a:t>
            </a:r>
            <a:r>
              <a:rPr lang="sr-Latn-RS" sz="3200" dirty="0" smtClean="0"/>
              <a:t>test slučajevima pisanim kombinacijom </a:t>
            </a:r>
            <a:r>
              <a:rPr lang="sr-Latn-RS" sz="3200" b="1" dirty="0" smtClean="0"/>
              <a:t>prirodnog</a:t>
            </a:r>
            <a:r>
              <a:rPr lang="sr-Latn-RS" sz="3200" dirty="0" smtClean="0"/>
              <a:t>  (govornog) </a:t>
            </a:r>
            <a:r>
              <a:rPr lang="sr-Latn-RS" sz="3200" b="1" dirty="0" smtClean="0"/>
              <a:t>jezika</a:t>
            </a:r>
            <a:r>
              <a:rPr lang="sr-Latn-RS" sz="3200" dirty="0" smtClean="0"/>
              <a:t> i </a:t>
            </a:r>
            <a:r>
              <a:rPr lang="sr-Latn-RS" sz="3200" b="1" dirty="0" smtClean="0"/>
              <a:t>Domen Specifičnog Jezika </a:t>
            </a:r>
            <a:r>
              <a:rPr lang="sr-Latn-RS" sz="3200" dirty="0" smtClean="0"/>
              <a:t>(DSL), kojim se specificiraju: </a:t>
            </a:r>
            <a:r>
              <a:rPr lang="sr-Latn-RS" sz="3200" b="1" dirty="0" smtClean="0"/>
              <a:t>namena</a:t>
            </a:r>
            <a:r>
              <a:rPr lang="sr-Latn-RS" sz="3200" dirty="0" smtClean="0"/>
              <a:t> i </a:t>
            </a:r>
            <a:r>
              <a:rPr lang="sr-Latn-RS" sz="3200" b="1" dirty="0" smtClean="0"/>
              <a:t>korist</a:t>
            </a:r>
            <a:r>
              <a:rPr lang="sr-Latn-RS" sz="3200" dirty="0" smtClean="0"/>
              <a:t> koja se dobija upotrebom </a:t>
            </a:r>
            <a:r>
              <a:rPr lang="sr-Latn-RS" sz="3200" b="1" dirty="0" smtClean="0">
                <a:solidFill>
                  <a:srgbClr val="FF0000"/>
                </a:solidFill>
              </a:rPr>
              <a:t>specificiranog softverskog sistema</a:t>
            </a:r>
            <a:r>
              <a:rPr lang="sr-Latn-RS" sz="3200" dirty="0" smtClean="0"/>
              <a:t>;</a:t>
            </a:r>
          </a:p>
          <a:p>
            <a:pPr algn="just"/>
            <a:r>
              <a:rPr lang="sr-Latn-RS" sz="3200" dirty="0" smtClean="0"/>
              <a:t> Projektanti se usredsređuju na </a:t>
            </a:r>
            <a:r>
              <a:rPr lang="sr-Latn-RS" sz="3200" b="1" dirty="0" smtClean="0"/>
              <a:t>RAZLOGE ZBOG KOJIH SE SOFTVER RAZVIJA </a:t>
            </a:r>
            <a:r>
              <a:rPr lang="sr-Latn-RS" sz="3200" dirty="0" smtClean="0"/>
              <a:t>a ne na </a:t>
            </a:r>
            <a:r>
              <a:rPr lang="sr-Latn-RS" sz="3200" b="1" dirty="0" smtClean="0"/>
              <a:t>TEHNIČKE IMPLEMENTACIONE DETALJE</a:t>
            </a:r>
            <a:r>
              <a:rPr lang="sr-Latn-RS" sz="3200" dirty="0" smtClean="0"/>
              <a:t>, smanjujući pri tome jaz između programskih i prirodnih jezika;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BDD – praktični aspekti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3900" y="5852804"/>
            <a:ext cx="736575" cy="71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357158" y="1285860"/>
            <a:ext cx="84582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just"/>
            <a:r>
              <a:rPr lang="sr-Latn-RS" sz="3200" dirty="0" smtClean="0"/>
              <a:t> Utvrđivanje </a:t>
            </a:r>
            <a:r>
              <a:rPr lang="sr-Latn-RS" sz="3200" b="1" dirty="0" smtClean="0"/>
              <a:t>CILJEVA</a:t>
            </a:r>
            <a:r>
              <a:rPr lang="sr-Latn-RS" sz="3200" dirty="0" smtClean="0"/>
              <a:t> različitih korisnika;</a:t>
            </a:r>
            <a:endParaRPr lang="en-US" dirty="0" smtClean="0"/>
          </a:p>
          <a:p>
            <a:pPr lvl="0" algn="just"/>
            <a:r>
              <a:rPr lang="sr-Latn-RS" dirty="0" smtClean="0"/>
              <a:t> Izdvajanje  </a:t>
            </a:r>
            <a:r>
              <a:rPr lang="sr-Latn-RS" b="1" dirty="0" smtClean="0"/>
              <a:t>SVOJSTAVA</a:t>
            </a:r>
            <a:r>
              <a:rPr lang="sr-Latn-RS" dirty="0" smtClean="0"/>
              <a:t> koja omogučavaju postizanje utvrđenih ciljeva ; </a:t>
            </a:r>
            <a:endParaRPr lang="en-US" dirty="0" smtClean="0"/>
          </a:p>
          <a:p>
            <a:pPr lvl="0" algn="just"/>
            <a:r>
              <a:rPr lang="sr-Latn-RS" dirty="0" smtClean="0"/>
              <a:t> Uključivanjem </a:t>
            </a:r>
            <a:r>
              <a:rPr lang="sr-Latn-RS" b="1" dirty="0" smtClean="0"/>
              <a:t>KORISNIKA</a:t>
            </a:r>
            <a:r>
              <a:rPr lang="sr-Latn-RS" dirty="0" smtClean="0"/>
              <a:t> u proces razvoja softvera posmatranjem od </a:t>
            </a:r>
            <a:r>
              <a:rPr lang="sr-Latn-RS" b="1" dirty="0" smtClean="0"/>
              <a:t>SPOLJA (manifestacija)</a:t>
            </a:r>
            <a:r>
              <a:rPr lang="sr-Latn-RS" dirty="0" smtClean="0"/>
              <a:t> ka UNUTRA (</a:t>
            </a:r>
            <a:r>
              <a:rPr lang="sr-Latn-RS" b="1" dirty="0" smtClean="0"/>
              <a:t>uzrok</a:t>
            </a:r>
            <a:r>
              <a:rPr lang="sr-Latn-RS" dirty="0" smtClean="0"/>
              <a:t>) (outside-in);</a:t>
            </a:r>
            <a:endParaRPr lang="en-US" dirty="0" smtClean="0"/>
          </a:p>
          <a:p>
            <a:pPr lvl="0" algn="just"/>
            <a:r>
              <a:rPr lang="sr-Latn-RS" dirty="0" smtClean="0"/>
              <a:t> Oslonac na </a:t>
            </a:r>
            <a:r>
              <a:rPr lang="sr-Latn-RS" b="1" dirty="0" smtClean="0"/>
              <a:t>PRIMERE</a:t>
            </a:r>
            <a:r>
              <a:rPr lang="sr-Latn-RS" dirty="0" smtClean="0"/>
              <a:t> u cilju opisa ponašanja aplikacije ili njenih delova ;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BDD – praktični aspekti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1090" y="6138556"/>
            <a:ext cx="642910" cy="6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285720" y="928670"/>
            <a:ext cx="8458200" cy="569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just"/>
            <a:r>
              <a:rPr lang="sr-Latn-RS" dirty="0" smtClean="0"/>
              <a:t> </a:t>
            </a:r>
            <a:r>
              <a:rPr lang="sr-Latn-RS" sz="2700" dirty="0" smtClean="0"/>
              <a:t>Automatizacija ovih primera u cilju obezbeđenja </a:t>
            </a:r>
            <a:r>
              <a:rPr lang="sr-Latn-RS" sz="2700" b="1" dirty="0" smtClean="0"/>
              <a:t>brze povratne informacije </a:t>
            </a:r>
            <a:r>
              <a:rPr lang="sr-Latn-RS" sz="2700" dirty="0" smtClean="0"/>
              <a:t>(</a:t>
            </a:r>
            <a:r>
              <a:rPr lang="en-US" sz="2700" dirty="0" smtClean="0"/>
              <a:t>feedback </a:t>
            </a:r>
            <a:r>
              <a:rPr lang="sr-Latn-RS" sz="2700" dirty="0" smtClean="0"/>
              <a:t>) i </a:t>
            </a:r>
            <a:r>
              <a:rPr lang="sr-Latn-RS" sz="2700" b="1" dirty="0" smtClean="0"/>
              <a:t>regresionog testiranja </a:t>
            </a:r>
            <a:r>
              <a:rPr lang="sr-Latn-RS" sz="2700" dirty="0" smtClean="0"/>
              <a:t>(testiranje po otklanjanju nedostataka); </a:t>
            </a:r>
          </a:p>
          <a:p>
            <a:pPr lvl="0" algn="just"/>
            <a:r>
              <a:rPr lang="sr-Latn-RS" sz="2700" dirty="0" smtClean="0"/>
              <a:t> Oslonac na </a:t>
            </a:r>
            <a:r>
              <a:rPr lang="sr-Latn-RS" sz="2700" b="1" dirty="0" smtClean="0"/>
              <a:t>treba da </a:t>
            </a:r>
            <a:r>
              <a:rPr lang="sr-Latn-RS" sz="2700" dirty="0" smtClean="0"/>
              <a:t>(</a:t>
            </a:r>
            <a:r>
              <a:rPr lang="en-US" sz="2700" dirty="0" smtClean="0"/>
              <a:t>‘should’</a:t>
            </a:r>
            <a:r>
              <a:rPr lang="sr-Latn-RS" sz="2700" dirty="0" smtClean="0"/>
              <a:t>)</a:t>
            </a:r>
            <a:r>
              <a:rPr lang="en-US" sz="2700" dirty="0" smtClean="0"/>
              <a:t> </a:t>
            </a:r>
            <a:r>
              <a:rPr lang="sr-Latn-RS" sz="2700" dirty="0" smtClean="0"/>
              <a:t>pri opisu ponašanja softvera u cilju </a:t>
            </a:r>
            <a:r>
              <a:rPr lang="sr-Latn-RS" sz="2700" b="1" dirty="0" smtClean="0"/>
              <a:t>razgraničavanja</a:t>
            </a:r>
            <a:r>
              <a:rPr lang="sr-Latn-RS" sz="2700" dirty="0" smtClean="0"/>
              <a:t> </a:t>
            </a:r>
            <a:r>
              <a:rPr lang="sr-Latn-RS" sz="2700" b="1" dirty="0" smtClean="0"/>
              <a:t>ODGOVORNOSTI</a:t>
            </a:r>
            <a:r>
              <a:rPr lang="sr-Latn-RS" sz="2700" dirty="0" smtClean="0"/>
              <a:t> i podrške razmatranju </a:t>
            </a:r>
            <a:r>
              <a:rPr lang="sr-Latn-RS" sz="2700" b="1" dirty="0" smtClean="0"/>
              <a:t>FUNKCIJA</a:t>
            </a:r>
            <a:r>
              <a:rPr lang="sr-Latn-RS" sz="2700" dirty="0" smtClean="0"/>
              <a:t> softverskog sistema; </a:t>
            </a:r>
            <a:endParaRPr lang="en-US" sz="2700" dirty="0" smtClean="0"/>
          </a:p>
          <a:p>
            <a:pPr lvl="0" algn="just"/>
            <a:r>
              <a:rPr lang="sr-Latn-RS" sz="2700" dirty="0" smtClean="0"/>
              <a:t> Upotreba </a:t>
            </a:r>
            <a:r>
              <a:rPr lang="sr-Latn-RS" sz="2700" b="1" dirty="0" smtClean="0"/>
              <a:t>obezbeđuje</a:t>
            </a:r>
            <a:r>
              <a:rPr lang="sr-Latn-RS" sz="2700" dirty="0" smtClean="0"/>
              <a:t> (</a:t>
            </a:r>
            <a:r>
              <a:rPr lang="en-US" sz="2700" dirty="0" smtClean="0"/>
              <a:t>‘ensure’</a:t>
            </a:r>
            <a:r>
              <a:rPr lang="sr-Latn-RS" sz="2700" dirty="0" smtClean="0"/>
              <a:t>) prilikom opisa </a:t>
            </a:r>
            <a:r>
              <a:rPr lang="sr-Latn-RS" sz="2700" b="1" dirty="0" smtClean="0"/>
              <a:t>NADLEŽNOSTI </a:t>
            </a:r>
            <a:r>
              <a:rPr lang="sr-Latn-RS" sz="2700" dirty="0" smtClean="0"/>
              <a:t>(</a:t>
            </a:r>
            <a:r>
              <a:rPr lang="en-US" sz="2700" dirty="0" smtClean="0"/>
              <a:t>responsibilities</a:t>
            </a:r>
            <a:r>
              <a:rPr lang="sr-Latn-RS" sz="2700" dirty="0" smtClean="0"/>
              <a:t>) programskog koda uz </a:t>
            </a:r>
            <a:r>
              <a:rPr lang="sr-Latn-RS" sz="2700" b="1" dirty="0" smtClean="0"/>
              <a:t>eliminaciju uticaja </a:t>
            </a:r>
            <a:r>
              <a:rPr lang="sr-Latn-RS" sz="2700" dirty="0" smtClean="0"/>
              <a:t>drugih programskih modula (izolacija ponašanja);</a:t>
            </a:r>
            <a:endParaRPr lang="en-US" sz="2700" dirty="0" smtClean="0"/>
          </a:p>
          <a:p>
            <a:pPr lvl="0" algn="just"/>
            <a:r>
              <a:rPr lang="sr-Latn-RS" sz="2700" dirty="0" smtClean="0"/>
              <a:t> Oslonac na </a:t>
            </a:r>
            <a:r>
              <a:rPr lang="sr-Latn-RS" sz="2700" b="1" dirty="0" smtClean="0"/>
              <a:t>zamenske</a:t>
            </a:r>
            <a:r>
              <a:rPr lang="sr-Latn-RS" sz="2700" dirty="0" smtClean="0"/>
              <a:t> (</a:t>
            </a:r>
            <a:r>
              <a:rPr lang="sr-Latn-RS" sz="2700" b="1" dirty="0" smtClean="0"/>
              <a:t>m</a:t>
            </a:r>
            <a:r>
              <a:rPr lang="en-US" sz="2700" b="1" dirty="0" err="1" smtClean="0"/>
              <a:t>ock</a:t>
            </a:r>
            <a:r>
              <a:rPr lang="sr-Latn-RS" sz="2700" b="1" dirty="0" smtClean="0"/>
              <a:t>s</a:t>
            </a:r>
            <a:r>
              <a:rPr lang="sr-Latn-RS" sz="2700" dirty="0" smtClean="0"/>
              <a:t>) umesto programskih modula koji još uvek nisu napisani;</a:t>
            </a:r>
            <a:r>
              <a:rPr lang="en-US" sz="2700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BDD – manifestacija - uzrok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1090" y="6138556"/>
            <a:ext cx="642910" cy="6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 Box 1028"/>
          <p:cNvSpPr txBox="1">
            <a:spLocks noChangeArrowheads="1"/>
          </p:cNvSpPr>
          <p:nvPr/>
        </p:nvSpPr>
        <p:spPr bwMode="auto">
          <a:xfrm>
            <a:off x="285720" y="928670"/>
            <a:ext cx="8458200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 smtClean="0"/>
              <a:t>BDD </a:t>
            </a:r>
            <a:r>
              <a:rPr lang="sr-Latn-RS" sz="2400" dirty="0" smtClean="0"/>
              <a:t> je upravljan POSLOVNOM KORISTI.</a:t>
            </a:r>
            <a:r>
              <a:rPr lang="en-US" sz="2400" dirty="0" smtClean="0"/>
              <a:t> </a:t>
            </a:r>
            <a:r>
              <a:rPr lang="sr-Latn-RS" sz="2400" dirty="0" smtClean="0"/>
              <a:t>Jedini način na koji se KORIST može REALIZOVATI  jeste </a:t>
            </a:r>
            <a:r>
              <a:rPr lang="sr-Latn-RS" sz="2400" b="1" dirty="0" smtClean="0"/>
              <a:t>KORISNIČKI INTERFEJS </a:t>
            </a:r>
            <a:r>
              <a:rPr lang="sr-Latn-RS" sz="2400" dirty="0" smtClean="0"/>
              <a:t>(ne uvek nužno grafički - GUI); </a:t>
            </a:r>
            <a:endParaRPr lang="en-US" sz="2400" dirty="0" smtClean="0"/>
          </a:p>
          <a:p>
            <a:pPr algn="just">
              <a:buFont typeface="Wingdings" pitchFamily="2" charset="2"/>
              <a:buChar char="v"/>
            </a:pPr>
            <a:r>
              <a:rPr lang="sr-Latn-RS" sz="2400" dirty="0" smtClean="0"/>
              <a:t> Svaki deo KODA počinje sa KORISNIČKIM INTERFEJSOM (UI - MOOK-Objekat koji zamenjuje KORISNIKA ili DRUGI PROGRAMSKI MODUL) i obezbeđuje neki od aspekata </a:t>
            </a:r>
            <a:r>
              <a:rPr lang="sr-Latn-RS" sz="2400" b="1" dirty="0" smtClean="0"/>
              <a:t>ponašanja</a:t>
            </a:r>
            <a:r>
              <a:rPr lang="sr-Latn-RS" sz="2400" dirty="0" smtClean="0"/>
              <a:t> </a:t>
            </a:r>
            <a:r>
              <a:rPr lang="sr-Latn-RS" sz="2400" b="1" dirty="0" smtClean="0"/>
              <a:t>APLIKACIJE;  </a:t>
            </a:r>
            <a:endParaRPr lang="en-US" sz="2400" b="1" dirty="0" smtClean="0"/>
          </a:p>
          <a:p>
            <a:pPr algn="just">
              <a:buFont typeface="Wingdings" pitchFamily="2" charset="2"/>
              <a:buChar char="v"/>
            </a:pPr>
            <a:r>
              <a:rPr lang="sr-Latn-RS" sz="2400" dirty="0" smtClean="0"/>
              <a:t> Prvi deo koda koji BDD-projektant implementira je KORISNIČKI INTERFEJS  (</a:t>
            </a:r>
            <a:r>
              <a:rPr lang="sr-Latn-RS" sz="2400" b="1" dirty="0" smtClean="0"/>
              <a:t>UI</a:t>
            </a:r>
            <a:r>
              <a:rPr lang="sr-Latn-RS" sz="2400" dirty="0" smtClean="0"/>
              <a:t>); </a:t>
            </a:r>
          </a:p>
          <a:p>
            <a:pPr lvl="1" algn="just">
              <a:buFont typeface="Wingdings" pitchFamily="2" charset="2"/>
              <a:buChar char="v"/>
            </a:pPr>
            <a:r>
              <a:rPr lang="sr-Latn-RS" sz="2400" dirty="0" smtClean="0"/>
              <a:t> POVRATNA SPREGA - upotreba;</a:t>
            </a:r>
          </a:p>
          <a:p>
            <a:pPr lvl="1" algn="just">
              <a:buFont typeface="Wingdings" pitchFamily="2" charset="2"/>
              <a:buChar char="v"/>
            </a:pPr>
            <a:r>
              <a:rPr lang="sr-Latn-RS" sz="2400" dirty="0" smtClean="0"/>
              <a:t> REFAKTORISANJE KODA – unapređenje arhitekture;</a:t>
            </a:r>
          </a:p>
          <a:p>
            <a:pPr lvl="1" algn="just">
              <a:buFont typeface="Wingdings" pitchFamily="2" charset="2"/>
              <a:buChar char="v"/>
            </a:pPr>
            <a:r>
              <a:rPr lang="sr-Latn-RS" sz="2400" dirty="0" smtClean="0"/>
              <a:t> SARADNJA DELOVA KODA - dinamika;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BDD </a:t>
            </a:r>
            <a:r>
              <a:rPr lang="en-US" sz="3200" b="1" dirty="0" err="1" smtClean="0"/>
              <a:t>Konceptualni</a:t>
            </a:r>
            <a:r>
              <a:rPr lang="en-US" sz="3200" b="1" dirty="0" smtClean="0"/>
              <a:t> model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6710" y="578645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866525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BDD – USER STORIES Template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1090" y="6138556"/>
            <a:ext cx="642910" cy="6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28"/>
          <p:cNvSpPr txBox="1">
            <a:spLocks noChangeArrowheads="1"/>
          </p:cNvSpPr>
          <p:nvPr/>
        </p:nvSpPr>
        <p:spPr bwMode="auto">
          <a:xfrm>
            <a:off x="214282" y="1000108"/>
            <a:ext cx="8601076" cy="488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57250" lvl="2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sr-Latn-RS" sz="3200" dirty="0" smtClean="0"/>
              <a:t> </a:t>
            </a:r>
            <a:r>
              <a:rPr lang="en-US" sz="3700" b="1" dirty="0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Story Template</a:t>
            </a:r>
          </a:p>
          <a:p>
            <a:pPr marL="1314450" lvl="3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GB" sz="3700" b="1" dirty="0" smtClean="0">
                <a:latin typeface="Arial" pitchFamily="34" charset="0"/>
                <a:cs typeface="Arial" pitchFamily="34" charset="0"/>
              </a:rPr>
              <a:t>As a</a:t>
            </a:r>
            <a:r>
              <a:rPr lang="en-GB" sz="3700" dirty="0" smtClean="0">
                <a:latin typeface="Arial" pitchFamily="34" charset="0"/>
                <a:cs typeface="Arial" pitchFamily="34" charset="0"/>
              </a:rPr>
              <a:t> [User/Role]</a:t>
            </a:r>
            <a:br>
              <a:rPr lang="en-GB" sz="3700" dirty="0" smtClean="0">
                <a:latin typeface="Arial" pitchFamily="34" charset="0"/>
                <a:cs typeface="Arial" pitchFamily="34" charset="0"/>
              </a:rPr>
            </a:br>
            <a:r>
              <a:rPr lang="en-GB" sz="3700" b="1" dirty="0" smtClean="0">
                <a:latin typeface="Arial" pitchFamily="34" charset="0"/>
                <a:cs typeface="Arial" pitchFamily="34" charset="0"/>
              </a:rPr>
              <a:t>I want</a:t>
            </a:r>
            <a:r>
              <a:rPr lang="en-GB" sz="3700" dirty="0" smtClean="0">
                <a:latin typeface="Arial" pitchFamily="34" charset="0"/>
                <a:cs typeface="Arial" pitchFamily="34" charset="0"/>
              </a:rPr>
              <a:t> [Behaviour]</a:t>
            </a:r>
            <a:br>
              <a:rPr lang="en-GB" sz="3700" dirty="0" smtClean="0">
                <a:latin typeface="Arial" pitchFamily="34" charset="0"/>
                <a:cs typeface="Arial" pitchFamily="34" charset="0"/>
              </a:rPr>
            </a:br>
            <a:r>
              <a:rPr lang="en-GB" sz="3700" b="1" dirty="0" smtClean="0">
                <a:latin typeface="Arial" pitchFamily="34" charset="0"/>
                <a:cs typeface="Arial" pitchFamily="34" charset="0"/>
              </a:rPr>
              <a:t>so that</a:t>
            </a:r>
            <a:r>
              <a:rPr lang="en-GB" sz="3700" dirty="0" smtClean="0">
                <a:latin typeface="Arial" pitchFamily="34" charset="0"/>
                <a:cs typeface="Arial" pitchFamily="34" charset="0"/>
              </a:rPr>
              <a:t> [I receive benefit]</a:t>
            </a:r>
          </a:p>
          <a:p>
            <a:pPr marL="857250" lvl="2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endParaRPr lang="sr-Latn-RS" sz="3200" b="1" dirty="0" smtClean="0">
              <a:solidFill>
                <a:srgbClr val="333333"/>
              </a:solidFill>
              <a:latin typeface="Arial" pitchFamily="34" charset="0"/>
              <a:cs typeface="Arial" pitchFamily="34" charset="0"/>
            </a:endParaRPr>
          </a:p>
          <a:p>
            <a:pPr marL="857250" lvl="2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sr-Latn-RS" sz="3200" b="1" dirty="0" smtClean="0">
                <a:solidFill>
                  <a:srgbClr val="333333"/>
                </a:solidFill>
                <a:latin typeface="Arial" pitchFamily="34" charset="0"/>
                <a:cs typeface="Arial" pitchFamily="34" charset="0"/>
              </a:rPr>
              <a:t>Primer:</a:t>
            </a:r>
          </a:p>
          <a:p>
            <a:pPr marL="857250" lvl="2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endParaRPr lang="en-US" sz="2000" b="1" dirty="0" smtClean="0">
              <a:solidFill>
                <a:srgbClr val="333333"/>
              </a:solidFill>
              <a:latin typeface="Arial" pitchFamily="34" charset="0"/>
              <a:cs typeface="Arial" pitchFamily="34" charset="0"/>
            </a:endParaRPr>
          </a:p>
          <a:p>
            <a:pPr marL="857250" lvl="2" indent="-3429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sr-Latn-RS" sz="3200" b="1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GB" sz="3200" b="1" dirty="0" smtClean="0">
                <a:latin typeface="Arial" pitchFamily="34" charset="0"/>
                <a:cs typeface="Arial" pitchFamily="34" charset="0"/>
              </a:rPr>
              <a:t>As a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sr-Latn-RS" sz="3200" dirty="0" smtClean="0">
                <a:latin typeface="Arial" pitchFamily="34" charset="0"/>
                <a:cs typeface="Arial" pitchFamily="34" charset="0"/>
              </a:rPr>
              <a:t> Korisnik Generičkog Editora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”</a:t>
            </a:r>
            <a:br>
              <a:rPr lang="en-GB" sz="3200" dirty="0" smtClean="0">
                <a:latin typeface="Arial" pitchFamily="34" charset="0"/>
                <a:cs typeface="Arial" pitchFamily="34" charset="0"/>
              </a:rPr>
            </a:br>
            <a:r>
              <a:rPr lang="sr-Latn-RS" sz="32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3200" b="1" dirty="0" smtClean="0">
                <a:latin typeface="Arial" pitchFamily="34" charset="0"/>
                <a:cs typeface="Arial" pitchFamily="34" charset="0"/>
              </a:rPr>
              <a:t>I want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sr-Latn-RS" sz="3200" dirty="0" smtClean="0">
                <a:latin typeface="Arial" pitchFamily="34" charset="0"/>
                <a:cs typeface="Arial" pitchFamily="34" charset="0"/>
              </a:rPr>
              <a:t> Da uređujem dokumente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”</a:t>
            </a:r>
            <a:br>
              <a:rPr lang="en-GB" sz="3200" dirty="0" smtClean="0">
                <a:latin typeface="Arial" pitchFamily="34" charset="0"/>
                <a:cs typeface="Arial" pitchFamily="34" charset="0"/>
              </a:rPr>
            </a:br>
            <a:r>
              <a:rPr lang="en-GB" sz="3200" b="1" dirty="0" smtClean="0">
                <a:latin typeface="Arial" pitchFamily="34" charset="0"/>
                <a:cs typeface="Arial" pitchFamily="34" charset="0"/>
              </a:rPr>
              <a:t>so that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sr-Latn-RS" sz="3200" dirty="0" smtClean="0">
                <a:latin typeface="Arial" pitchFamily="34" charset="0"/>
                <a:cs typeface="Arial" pitchFamily="34" charset="0"/>
              </a:rPr>
              <a:t> Tako da oni budu multimedijalni</a:t>
            </a:r>
            <a:r>
              <a:rPr lang="en-GB" sz="3200" dirty="0" smtClean="0">
                <a:latin typeface="Arial" pitchFamily="34" charset="0"/>
                <a:cs typeface="Arial" pitchFamily="34" charset="0"/>
              </a:rPr>
              <a:t>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60350"/>
            <a:ext cx="7081864" cy="596882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/>
              <a:t>BDD </a:t>
            </a:r>
            <a:r>
              <a:rPr lang="en-US" sz="3200" b="1" dirty="0" err="1" smtClean="0"/>
              <a:t>Konceptualni</a:t>
            </a:r>
            <a:r>
              <a:rPr lang="en-US" sz="3200" b="1" dirty="0" smtClean="0"/>
              <a:t> model</a:t>
            </a:r>
          </a:p>
        </p:txBody>
      </p:sp>
      <p:pic>
        <p:nvPicPr>
          <p:cNvPr id="14340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6710" y="5786454"/>
            <a:ext cx="863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85860"/>
            <a:ext cx="866525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Gherkin - DSL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1090" y="6138556"/>
            <a:ext cx="642910" cy="6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28"/>
          <p:cNvSpPr txBox="1">
            <a:spLocks noChangeArrowheads="1"/>
          </p:cNvSpPr>
          <p:nvPr/>
        </p:nvSpPr>
        <p:spPr bwMode="auto">
          <a:xfrm>
            <a:off x="357158" y="1285860"/>
            <a:ext cx="84582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sr-Latn-RS" sz="2400" dirty="0" smtClean="0"/>
              <a:t> </a:t>
            </a:r>
            <a:r>
              <a:rPr lang="en-US" sz="2400" dirty="0" err="1" smtClean="0"/>
              <a:t>Poja</a:t>
            </a:r>
            <a:r>
              <a:rPr lang="sr-Latn-RS" sz="2400" dirty="0" smtClean="0"/>
              <a:t>š</a:t>
            </a:r>
            <a:r>
              <a:rPr lang="en-US" sz="2400" dirty="0" err="1" smtClean="0"/>
              <a:t>njavanje</a:t>
            </a:r>
            <a:r>
              <a:rPr lang="en-US" sz="2400" dirty="0" smtClean="0"/>
              <a:t> </a:t>
            </a:r>
            <a:r>
              <a:rPr lang="en-US" sz="2400" dirty="0" err="1" smtClean="0"/>
              <a:t>zahteva</a:t>
            </a:r>
            <a:r>
              <a:rPr lang="en-US" sz="2400" dirty="0" smtClean="0"/>
              <a:t> </a:t>
            </a:r>
            <a:r>
              <a:rPr lang="en-US" sz="2400" dirty="0" err="1" smtClean="0"/>
              <a:t>upotrebom</a:t>
            </a:r>
            <a:r>
              <a:rPr lang="en-US" sz="2400" dirty="0" smtClean="0"/>
              <a:t> PRIMERA (U</a:t>
            </a:r>
            <a:r>
              <a:rPr lang="sr-Latn-RS" sz="2400" dirty="0" smtClean="0"/>
              <a:t>Z</a:t>
            </a:r>
            <a:r>
              <a:rPr lang="en-US" sz="2400" dirty="0" smtClean="0"/>
              <a:t>ORAKA). </a:t>
            </a:r>
            <a:r>
              <a:rPr lang="en-US" sz="2400" b="1" dirty="0" smtClean="0"/>
              <a:t>Gherkin </a:t>
            </a:r>
            <a:r>
              <a:rPr lang="sr-Latn-RS" sz="2400" b="1" dirty="0" smtClean="0"/>
              <a:t> DSL </a:t>
            </a:r>
            <a:r>
              <a:rPr lang="sr-Latn-RS" sz="2400" dirty="0" smtClean="0"/>
              <a:t>:  </a:t>
            </a:r>
            <a:endParaRPr lang="en-US" sz="2400" dirty="0" smtClean="0"/>
          </a:p>
          <a:p>
            <a:pPr lvl="2">
              <a:buNone/>
            </a:pPr>
            <a:r>
              <a:rPr lang="en-US" sz="2400" b="1" dirty="0" smtClean="0"/>
              <a:t>Scenario</a:t>
            </a:r>
            <a:r>
              <a:rPr lang="en-US" sz="2400" dirty="0" smtClean="0"/>
              <a:t>:  &lt;&lt;</a:t>
            </a:r>
            <a:r>
              <a:rPr lang="en-US" sz="2400" dirty="0" err="1" smtClean="0"/>
              <a:t>opis</a:t>
            </a:r>
            <a:r>
              <a:rPr lang="en-US" sz="2400" dirty="0" smtClean="0"/>
              <a:t> </a:t>
            </a:r>
            <a:r>
              <a:rPr lang="sr-Latn-RS" sz="2400" dirty="0" smtClean="0"/>
              <a:t>primera - </a:t>
            </a:r>
            <a:r>
              <a:rPr lang="en-US" sz="2400" dirty="0" err="1" smtClean="0"/>
              <a:t>scenarija</a:t>
            </a:r>
            <a:r>
              <a:rPr lang="en-US" sz="2400" dirty="0" smtClean="0"/>
              <a:t>&gt;&gt;  </a:t>
            </a:r>
          </a:p>
          <a:p>
            <a:pPr lvl="2">
              <a:buNone/>
            </a:pPr>
            <a:r>
              <a:rPr lang="en-US" sz="2400" dirty="0" smtClean="0"/>
              <a:t>     </a:t>
            </a:r>
            <a:r>
              <a:rPr lang="en-US" sz="2400" b="1" dirty="0" smtClean="0"/>
              <a:t>Given</a:t>
            </a:r>
            <a:r>
              <a:rPr lang="en-US" sz="2400" dirty="0" smtClean="0"/>
              <a:t>   &lt;&lt;</a:t>
            </a:r>
            <a:r>
              <a:rPr lang="sr-Latn-RS" sz="2400" dirty="0" smtClean="0"/>
              <a:t>inicijalni kontekst</a:t>
            </a:r>
            <a:r>
              <a:rPr lang="en-US" sz="2400" dirty="0" smtClean="0"/>
              <a:t>&gt;&gt;</a:t>
            </a:r>
          </a:p>
          <a:p>
            <a:pPr lvl="2">
              <a:buNone/>
            </a:pPr>
            <a:r>
              <a:rPr lang="en-US" sz="2400" dirty="0" smtClean="0"/>
              <a:t>        </a:t>
            </a:r>
            <a:r>
              <a:rPr lang="en-US" sz="2400" b="1" dirty="0" smtClean="0"/>
              <a:t>and</a:t>
            </a:r>
            <a:r>
              <a:rPr lang="en-US" sz="2400" dirty="0" smtClean="0"/>
              <a:t>    &lt;&lt;</a:t>
            </a:r>
            <a:r>
              <a:rPr lang="sr-Latn-RS" sz="2400" dirty="0" smtClean="0"/>
              <a:t>proširenje </a:t>
            </a:r>
            <a:r>
              <a:rPr lang="en-US" sz="2400" dirty="0" err="1" smtClean="0"/>
              <a:t>kontekst</a:t>
            </a:r>
            <a:r>
              <a:rPr lang="sr-Latn-RS" sz="2400" dirty="0" smtClean="0"/>
              <a:t>a</a:t>
            </a:r>
            <a:r>
              <a:rPr lang="en-US" sz="2400" dirty="0" smtClean="0"/>
              <a:t>&gt;&gt;</a:t>
            </a:r>
          </a:p>
          <a:p>
            <a:pPr lvl="2">
              <a:buNone/>
            </a:pPr>
            <a:r>
              <a:rPr lang="en-US" sz="2400" dirty="0" smtClean="0"/>
              <a:t>     </a:t>
            </a:r>
            <a:r>
              <a:rPr lang="en-US" sz="2400" b="1" dirty="0" smtClean="0"/>
              <a:t>When</a:t>
            </a:r>
            <a:r>
              <a:rPr lang="en-US" sz="2400" dirty="0" smtClean="0"/>
              <a:t>   &lt;&lt;</a:t>
            </a:r>
            <a:r>
              <a:rPr lang="en-US" sz="2400" dirty="0" err="1" smtClean="0"/>
              <a:t>doga</a:t>
            </a:r>
            <a:r>
              <a:rPr lang="sr-Latn-RS" sz="2400" dirty="0" smtClean="0"/>
              <a:t>đ</a:t>
            </a:r>
            <a:r>
              <a:rPr lang="en-US" sz="2400" dirty="0" err="1" smtClean="0"/>
              <a:t>aj</a:t>
            </a:r>
            <a:r>
              <a:rPr lang="en-US" sz="2400" dirty="0" smtClean="0"/>
              <a:t>&gt;&gt;</a:t>
            </a:r>
          </a:p>
          <a:p>
            <a:pPr lvl="2">
              <a:buNone/>
            </a:pPr>
            <a:r>
              <a:rPr lang="en-US" sz="2400" dirty="0" smtClean="0"/>
              <a:t>        </a:t>
            </a:r>
            <a:r>
              <a:rPr lang="en-US" sz="2400" b="1" dirty="0" smtClean="0"/>
              <a:t>then  &lt;&lt;</a:t>
            </a:r>
            <a:r>
              <a:rPr lang="en-US" sz="2400" dirty="0" err="1" smtClean="0"/>
              <a:t>posledica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postuslovi</a:t>
            </a:r>
            <a:r>
              <a:rPr lang="en-US" sz="2400" b="1" dirty="0" smtClean="0"/>
              <a:t>&gt;&gt;</a:t>
            </a:r>
            <a:r>
              <a:rPr lang="sr-Latn-RS" sz="2400" dirty="0" smtClean="0"/>
              <a:t>;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28600" y="304800"/>
            <a:ext cx="8458200" cy="579438"/>
          </a:xfrm>
        </p:spPr>
        <p:txBody>
          <a:bodyPr/>
          <a:lstStyle/>
          <a:p>
            <a:pPr eaLnBrk="1" hangingPunct="1"/>
            <a:r>
              <a:rPr lang="sr-Latn-RS" sz="3200" dirty="0" smtClean="0"/>
              <a:t>Behave – BDD for Pyton</a:t>
            </a:r>
            <a:endParaRPr lang="en-US" sz="3200" dirty="0" smtClean="0"/>
          </a:p>
        </p:txBody>
      </p:sp>
      <p:pic>
        <p:nvPicPr>
          <p:cNvPr id="52227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1090" y="6138556"/>
            <a:ext cx="642910" cy="6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ogo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1285860"/>
            <a:ext cx="521497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mboo">
  <a:themeElements>
    <a:clrScheme name="Bamboo 2">
      <a:dk1>
        <a:srgbClr val="000000"/>
      </a:dk1>
      <a:lt1>
        <a:srgbClr val="FFFFFF"/>
      </a:lt1>
      <a:dk2>
        <a:srgbClr val="003300"/>
      </a:dk2>
      <a:lt2>
        <a:srgbClr val="5F5F5F"/>
      </a:lt2>
      <a:accent1>
        <a:srgbClr val="0099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B98A00"/>
      </a:accent6>
      <a:hlink>
        <a:srgbClr val="FF3300"/>
      </a:hlink>
      <a:folHlink>
        <a:srgbClr val="663300"/>
      </a:folHlink>
    </a:clrScheme>
    <a:fontScheme name="Bambo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77825" marR="0" indent="-377825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AutoNum type="arabicPeriod"/>
          <a:tabLst/>
          <a:defRPr kumimoji="0" lang="sr-Latn-CS" sz="2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77825" marR="0" indent="-377825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AutoNum type="arabicPeriod"/>
          <a:tabLst/>
          <a:defRPr kumimoji="0" lang="sr-Latn-CS" sz="2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amboo 1">
        <a:dk1>
          <a:srgbClr val="000000"/>
        </a:dk1>
        <a:lt1>
          <a:srgbClr val="FFFFFF"/>
        </a:lt1>
        <a:dk2>
          <a:srgbClr val="396F39"/>
        </a:dk2>
        <a:lt2>
          <a:srgbClr val="FFCC00"/>
        </a:lt2>
        <a:accent1>
          <a:srgbClr val="009900"/>
        </a:accent1>
        <a:accent2>
          <a:srgbClr val="CC9900"/>
        </a:accent2>
        <a:accent3>
          <a:srgbClr val="AEBBAE"/>
        </a:accent3>
        <a:accent4>
          <a:srgbClr val="DADADA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mboo 2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0099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B98A00"/>
        </a:accent6>
        <a:hlink>
          <a:srgbClr val="FF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mbo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mboo 4">
        <a:dk1>
          <a:srgbClr val="000000"/>
        </a:dk1>
        <a:lt1>
          <a:srgbClr val="FFFFFF"/>
        </a:lt1>
        <a:dk2>
          <a:srgbClr val="FF0000"/>
        </a:dk2>
        <a:lt2>
          <a:srgbClr val="800000"/>
        </a:lt2>
        <a:accent1>
          <a:srgbClr val="0080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AA"/>
        </a:accent5>
        <a:accent6>
          <a:srgbClr val="E78A00"/>
        </a:accent6>
        <a:hlink>
          <a:srgbClr val="CC33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Designs\Bamboo.pot</Template>
  <TotalTime>4084</TotalTime>
  <Words>2430</Words>
  <Application>Microsoft PowerPoint</Application>
  <PresentationFormat>On-screen Show (4:3)</PresentationFormat>
  <Paragraphs>702</Paragraphs>
  <Slides>103</Slides>
  <Notes>51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5" baseType="lpstr">
      <vt:lpstr>Bamboo</vt:lpstr>
      <vt:lpstr>Visio</vt:lpstr>
      <vt:lpstr>Uvod u  Softversko Inženjerstvo (UuSI)  Introduction to Software Engineering (ISE)</vt:lpstr>
      <vt:lpstr>U v o d</vt:lpstr>
      <vt:lpstr>Teorijski deo:</vt:lpstr>
      <vt:lpstr>Praktični deo:</vt:lpstr>
      <vt:lpstr>Literatura:</vt:lpstr>
      <vt:lpstr>Način izvođenja konačne ocene</vt:lpstr>
      <vt:lpstr>Jednostavan savet!</vt:lpstr>
      <vt:lpstr>Agile Software Development</vt:lpstr>
      <vt:lpstr>BDD Konceptualni model</vt:lpstr>
      <vt:lpstr>Agile Software Development</vt:lpstr>
      <vt:lpstr>Moto!</vt:lpstr>
      <vt:lpstr>POČETAK!</vt:lpstr>
      <vt:lpstr>Taksonomija obrazovanja-1</vt:lpstr>
      <vt:lpstr>Taksonomija obrazovanja-1</vt:lpstr>
      <vt:lpstr>Taksonomija obrazovanja-2</vt:lpstr>
      <vt:lpstr>Taksonomija obrazovanja-2</vt:lpstr>
      <vt:lpstr>Taksonomija obrazovanja-3</vt:lpstr>
      <vt:lpstr>Taksonomija obrazovanja-3</vt:lpstr>
      <vt:lpstr>Taksonomija obrazovanja-4</vt:lpstr>
      <vt:lpstr>Taksonomija obrazovanja-4</vt:lpstr>
      <vt:lpstr>Taksonomija obrazovanja-5</vt:lpstr>
      <vt:lpstr>Taksonomija obrazovanja-5</vt:lpstr>
      <vt:lpstr>Taksonomija obrazovanja-6</vt:lpstr>
      <vt:lpstr>Taksonomija obrazovanja-6</vt:lpstr>
      <vt:lpstr>Taksonomija obrazovanja-7</vt:lpstr>
      <vt:lpstr>Naš cilj je da obrazujemo inženjere koji:</vt:lpstr>
      <vt:lpstr>Naš cilj je da obrazujemo inženjere koji:</vt:lpstr>
      <vt:lpstr>Naš cilj je da obrazujemo inženjere koji:</vt:lpstr>
      <vt:lpstr>Naš cilj je da obrazujemo inženjere koji:</vt:lpstr>
      <vt:lpstr>Naš cilj je da obrazujemo inženjere koji:</vt:lpstr>
      <vt:lpstr>Naš cilj je da obrazujemo inženjere koji:</vt:lpstr>
      <vt:lpstr>Naš cilj je da obrazujemo inženjere koji:</vt:lpstr>
      <vt:lpstr>Njegovo veličanstvo – Problem?</vt:lpstr>
      <vt:lpstr> Dekompozicija problema I- nivo</vt:lpstr>
      <vt:lpstr> Dekompozicija problema krajnji - nivo</vt:lpstr>
      <vt:lpstr>Njegovo veličanstvo – Računar?</vt:lpstr>
      <vt:lpstr>Njegovo veličanstvo – Rešavanje?</vt:lpstr>
      <vt:lpstr>Osnovi Softverskog inženjerstva - 0</vt:lpstr>
      <vt:lpstr>Osnovi Softverskog inženjerstva - 0</vt:lpstr>
      <vt:lpstr>Osnovi Softverskog inženjerstva - 0</vt:lpstr>
      <vt:lpstr>Osnovi Softverskog inženjerstva - 0</vt:lpstr>
      <vt:lpstr>Osnovi Softverskog inženjerstva - 1</vt:lpstr>
      <vt:lpstr>Osnovi Softverskog inženjerstva - 2</vt:lpstr>
      <vt:lpstr>Slide 44</vt:lpstr>
      <vt:lpstr>Slide 45</vt:lpstr>
      <vt:lpstr>Osnovi Softverskog inženjerstva - 4</vt:lpstr>
      <vt:lpstr>Definicije Softverskog inženjerstva</vt:lpstr>
      <vt:lpstr>Struktura znanja u SE</vt:lpstr>
      <vt:lpstr>Slide 49</vt:lpstr>
      <vt:lpstr>Slide 50</vt:lpstr>
      <vt:lpstr>Slide 51</vt:lpstr>
      <vt:lpstr>Slide 52</vt:lpstr>
      <vt:lpstr>Slide 53</vt:lpstr>
      <vt:lpstr>Faktori koji su izmenili softversko inženjerstvo (Wasserman 1996)</vt:lpstr>
      <vt:lpstr>Slide 55</vt:lpstr>
      <vt:lpstr>Slide 56</vt:lpstr>
      <vt:lpstr>Slide 57</vt:lpstr>
      <vt:lpstr>Slide 58</vt:lpstr>
      <vt:lpstr>Slide 59</vt:lpstr>
      <vt:lpstr>Slide 60</vt:lpstr>
      <vt:lpstr>SWEBOK</vt:lpstr>
      <vt:lpstr>Slide 62</vt:lpstr>
      <vt:lpstr>SWEBOK-4</vt:lpstr>
      <vt:lpstr>Slide 64</vt:lpstr>
      <vt:lpstr>SWEBOK-6</vt:lpstr>
      <vt:lpstr>SWEBOK-7</vt:lpstr>
      <vt:lpstr>SWEBOK-8</vt:lpstr>
      <vt:lpstr>SWEBOK-9</vt:lpstr>
      <vt:lpstr>SWEBOK-10</vt:lpstr>
      <vt:lpstr>SWEBOK-11</vt:lpstr>
      <vt:lpstr>SWEBOK-12</vt:lpstr>
      <vt:lpstr>SWEBOK-13</vt:lpstr>
      <vt:lpstr>SWEBOK-14</vt:lpstr>
      <vt:lpstr>SWEBOK-14</vt:lpstr>
      <vt:lpstr>SWEBOK-14</vt:lpstr>
      <vt:lpstr>SWEBOK-14</vt:lpstr>
      <vt:lpstr>SWEBOK-15</vt:lpstr>
      <vt:lpstr>SWEBOK-15</vt:lpstr>
      <vt:lpstr>SWEBOK-15</vt:lpstr>
      <vt:lpstr>Pritisci na SE</vt:lpstr>
      <vt:lpstr>Uvod u softversko inženjerstvo  Poglavlje 01. Uvod</vt:lpstr>
      <vt:lpstr>Uvod u  Softversko Inženjerstvo (UuSI) Poglavlje 02.   Specifikacija ponašanja softverskih sistema </vt:lpstr>
      <vt:lpstr>Agenda</vt:lpstr>
      <vt:lpstr>Softverski proizvod - GenEd</vt:lpstr>
      <vt:lpstr>Softverski proizvod – opšti model</vt:lpstr>
      <vt:lpstr>Objektni model softverskog sistema</vt:lpstr>
      <vt:lpstr>BDD Konceptualni model</vt:lpstr>
      <vt:lpstr>Generički Editor</vt:lpstr>
      <vt:lpstr>Generički Editor</vt:lpstr>
      <vt:lpstr>BDD – osnovni principi</vt:lpstr>
      <vt:lpstr>BDD – osnovni principi</vt:lpstr>
      <vt:lpstr>BDD – praktični aspekti</vt:lpstr>
      <vt:lpstr>BDD – praktični aspekti</vt:lpstr>
      <vt:lpstr>BDD – manifestacija - uzrok</vt:lpstr>
      <vt:lpstr>BDD Konceptualni model</vt:lpstr>
      <vt:lpstr>BDD – USER STORIES Template</vt:lpstr>
      <vt:lpstr>BDD Konceptualni model</vt:lpstr>
      <vt:lpstr>Gherkin - DSL</vt:lpstr>
      <vt:lpstr>Behave – BDD for Pyton</vt:lpstr>
      <vt:lpstr>BDD Konceptualni model</vt:lpstr>
      <vt:lpstr>Proces jediničnog testiranja</vt:lpstr>
      <vt:lpstr>Slide 102</vt:lpstr>
      <vt:lpstr>Uvod u softversko inženjerstvo  Poglavlje 02.  Specifikacija ponašanja softverskih sistema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objektno orijentisano programiranje</dc:title>
  <dc:creator>Gordana</dc:creator>
  <cp:lastModifiedBy>Branko Perisic</cp:lastModifiedBy>
  <cp:revision>325</cp:revision>
  <dcterms:created xsi:type="dcterms:W3CDTF">2003-03-10T19:35:03Z</dcterms:created>
  <dcterms:modified xsi:type="dcterms:W3CDTF">2015-02-25T09:16:44Z</dcterms:modified>
</cp:coreProperties>
</file>